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378" r:id="rId3"/>
    <p:sldId id="347" r:id="rId4"/>
    <p:sldId id="370" r:id="rId5"/>
    <p:sldId id="371" r:id="rId6"/>
    <p:sldId id="377" r:id="rId7"/>
    <p:sldId id="373" r:id="rId8"/>
    <p:sldId id="372" r:id="rId9"/>
    <p:sldId id="375" r:id="rId10"/>
    <p:sldId id="376" r:id="rId11"/>
    <p:sldId id="385" r:id="rId12"/>
    <p:sldId id="384" r:id="rId13"/>
    <p:sldId id="386" r:id="rId14"/>
    <p:sldId id="379" r:id="rId15"/>
    <p:sldId id="380" r:id="rId16"/>
    <p:sldId id="389" r:id="rId17"/>
    <p:sldId id="381" r:id="rId18"/>
    <p:sldId id="382" r:id="rId19"/>
    <p:sldId id="383" r:id="rId20"/>
    <p:sldId id="412" r:id="rId21"/>
    <p:sldId id="392" r:id="rId22"/>
    <p:sldId id="400" r:id="rId23"/>
    <p:sldId id="402" r:id="rId24"/>
    <p:sldId id="401" r:id="rId25"/>
    <p:sldId id="403" r:id="rId26"/>
    <p:sldId id="404" r:id="rId27"/>
    <p:sldId id="406" r:id="rId28"/>
    <p:sldId id="407" r:id="rId29"/>
    <p:sldId id="405" r:id="rId30"/>
    <p:sldId id="391" r:id="rId31"/>
    <p:sldId id="390" r:id="rId32"/>
    <p:sldId id="393" r:id="rId33"/>
    <p:sldId id="394" r:id="rId34"/>
    <p:sldId id="395" r:id="rId35"/>
    <p:sldId id="397" r:id="rId36"/>
    <p:sldId id="398" r:id="rId37"/>
    <p:sldId id="396" r:id="rId38"/>
    <p:sldId id="408" r:id="rId39"/>
    <p:sldId id="409" r:id="rId40"/>
    <p:sldId id="388" r:id="rId41"/>
    <p:sldId id="410" r:id="rId42"/>
    <p:sldId id="374" r:id="rId43"/>
    <p:sldId id="411"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07" autoAdjust="0"/>
    <p:restoredTop sz="78973" autoAdjust="0"/>
  </p:normalViewPr>
  <p:slideViewPr>
    <p:cSldViewPr>
      <p:cViewPr varScale="1">
        <p:scale>
          <a:sx n="86" d="100"/>
          <a:sy n="86" d="100"/>
        </p:scale>
        <p:origin x="-187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F5185-DCF2-6049-91D3-6909DBCF89D0}"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BDCD7635-F6F2-E248-BED3-0D82EDF1B11D}">
      <dgm:prSet phldrT="[Text]"/>
      <dgm:spPr/>
      <dgm:t>
        <a:bodyPr/>
        <a:lstStyle/>
        <a:p>
          <a:r>
            <a:rPr lang="en-US" dirty="0" smtClean="0"/>
            <a:t>Workflow Systems</a:t>
          </a:r>
          <a:endParaRPr lang="en-US" dirty="0"/>
        </a:p>
      </dgm:t>
    </dgm:pt>
    <dgm:pt modelId="{DC40CF0C-6129-F545-955A-7058AA587A70}" type="parTrans" cxnId="{1AE606D0-7883-F944-88E8-30DAD13CC7D6}">
      <dgm:prSet/>
      <dgm:spPr/>
      <dgm:t>
        <a:bodyPr/>
        <a:lstStyle/>
        <a:p>
          <a:endParaRPr lang="en-US"/>
        </a:p>
      </dgm:t>
    </dgm:pt>
    <dgm:pt modelId="{532FBAA0-0C79-9740-BE09-7ECD67012B08}" type="sibTrans" cxnId="{1AE606D0-7883-F944-88E8-30DAD13CC7D6}">
      <dgm:prSet/>
      <dgm:spPr/>
      <dgm:t>
        <a:bodyPr/>
        <a:lstStyle/>
        <a:p>
          <a:endParaRPr lang="en-US"/>
        </a:p>
      </dgm:t>
    </dgm:pt>
    <dgm:pt modelId="{317E4816-0FD3-E74F-8F3B-056A968E8479}">
      <dgm:prSet phldrT="[Text]"/>
      <dgm:spPr/>
      <dgm:t>
        <a:bodyPr/>
        <a:lstStyle/>
        <a:p>
          <a:r>
            <a:rPr lang="en-US" dirty="0" smtClean="0"/>
            <a:t>Scripts</a:t>
          </a:r>
          <a:endParaRPr lang="en-US" dirty="0"/>
        </a:p>
      </dgm:t>
    </dgm:pt>
    <dgm:pt modelId="{3A6243D9-9531-1441-BF49-0FC148EDAB60}" type="parTrans" cxnId="{62B79D81-45B3-3C40-8CCF-FC18C6AAACBA}">
      <dgm:prSet/>
      <dgm:spPr/>
      <dgm:t>
        <a:bodyPr/>
        <a:lstStyle/>
        <a:p>
          <a:endParaRPr lang="en-US"/>
        </a:p>
      </dgm:t>
    </dgm:pt>
    <dgm:pt modelId="{FA844479-0B92-F14C-83B3-2AE9A02FA5A2}" type="sibTrans" cxnId="{62B79D81-45B3-3C40-8CCF-FC18C6AAACBA}">
      <dgm:prSet/>
      <dgm:spPr/>
      <dgm:t>
        <a:bodyPr/>
        <a:lstStyle/>
        <a:p>
          <a:endParaRPr lang="en-US"/>
        </a:p>
      </dgm:t>
    </dgm:pt>
    <dgm:pt modelId="{33BAAE91-F499-FD41-891B-31DDB3AE969E}" type="pres">
      <dgm:prSet presAssocID="{7A6F5185-DCF2-6049-91D3-6909DBCF89D0}" presName="compositeShape" presStyleCnt="0">
        <dgm:presLayoutVars>
          <dgm:chMax val="2"/>
          <dgm:dir/>
          <dgm:resizeHandles val="exact"/>
        </dgm:presLayoutVars>
      </dgm:prSet>
      <dgm:spPr/>
      <dgm:t>
        <a:bodyPr/>
        <a:lstStyle/>
        <a:p>
          <a:endParaRPr lang="en-US"/>
        </a:p>
      </dgm:t>
    </dgm:pt>
    <dgm:pt modelId="{DC1A683E-085A-0545-9AFC-6367DC408FA9}" type="pres">
      <dgm:prSet presAssocID="{7A6F5185-DCF2-6049-91D3-6909DBCF89D0}" presName="divider" presStyleLbl="fgShp" presStyleIdx="0" presStyleCnt="1"/>
      <dgm:spPr/>
    </dgm:pt>
    <dgm:pt modelId="{EE2159EE-861F-C34F-AE74-9F008CA40137}" type="pres">
      <dgm:prSet presAssocID="{BDCD7635-F6F2-E248-BED3-0D82EDF1B11D}" presName="downArrow" presStyleLbl="node1" presStyleIdx="0" presStyleCnt="2"/>
      <dgm:spPr/>
    </dgm:pt>
    <dgm:pt modelId="{E360E5A9-1DE5-F542-809D-E23EF9A48A03}" type="pres">
      <dgm:prSet presAssocID="{BDCD7635-F6F2-E248-BED3-0D82EDF1B11D}" presName="downArrowText" presStyleLbl="revTx" presStyleIdx="0" presStyleCnt="2">
        <dgm:presLayoutVars>
          <dgm:bulletEnabled val="1"/>
        </dgm:presLayoutVars>
      </dgm:prSet>
      <dgm:spPr/>
      <dgm:t>
        <a:bodyPr/>
        <a:lstStyle/>
        <a:p>
          <a:endParaRPr lang="en-US"/>
        </a:p>
      </dgm:t>
    </dgm:pt>
    <dgm:pt modelId="{D6302548-FFCF-C44D-A63D-853B89FA2479}" type="pres">
      <dgm:prSet presAssocID="{317E4816-0FD3-E74F-8F3B-056A968E8479}" presName="upArrow" presStyleLbl="node1" presStyleIdx="1" presStyleCnt="2"/>
      <dgm:spPr/>
    </dgm:pt>
    <dgm:pt modelId="{F4508D18-CDAF-924A-BBF5-1A1638662A67}" type="pres">
      <dgm:prSet presAssocID="{317E4816-0FD3-E74F-8F3B-056A968E8479}" presName="upArrowText" presStyleLbl="revTx" presStyleIdx="1" presStyleCnt="2">
        <dgm:presLayoutVars>
          <dgm:bulletEnabled val="1"/>
        </dgm:presLayoutVars>
      </dgm:prSet>
      <dgm:spPr/>
      <dgm:t>
        <a:bodyPr/>
        <a:lstStyle/>
        <a:p>
          <a:endParaRPr lang="en-US"/>
        </a:p>
      </dgm:t>
    </dgm:pt>
  </dgm:ptLst>
  <dgm:cxnLst>
    <dgm:cxn modelId="{D8CF9F94-6B3C-124F-A9BF-95FEF0CFD3B3}" type="presOf" srcId="{BDCD7635-F6F2-E248-BED3-0D82EDF1B11D}" destId="{E360E5A9-1DE5-F542-809D-E23EF9A48A03}" srcOrd="0" destOrd="0" presId="urn:microsoft.com/office/officeart/2005/8/layout/arrow3"/>
    <dgm:cxn modelId="{87909FB6-8672-AD40-9625-04561166C977}" type="presOf" srcId="{317E4816-0FD3-E74F-8F3B-056A968E8479}" destId="{F4508D18-CDAF-924A-BBF5-1A1638662A67}" srcOrd="0" destOrd="0" presId="urn:microsoft.com/office/officeart/2005/8/layout/arrow3"/>
    <dgm:cxn modelId="{DA034274-7694-FB4A-86A0-81DA392C6B80}" type="presOf" srcId="{7A6F5185-DCF2-6049-91D3-6909DBCF89D0}" destId="{33BAAE91-F499-FD41-891B-31DDB3AE969E}" srcOrd="0" destOrd="0" presId="urn:microsoft.com/office/officeart/2005/8/layout/arrow3"/>
    <dgm:cxn modelId="{62B79D81-45B3-3C40-8CCF-FC18C6AAACBA}" srcId="{7A6F5185-DCF2-6049-91D3-6909DBCF89D0}" destId="{317E4816-0FD3-E74F-8F3B-056A968E8479}" srcOrd="1" destOrd="0" parTransId="{3A6243D9-9531-1441-BF49-0FC148EDAB60}" sibTransId="{FA844479-0B92-F14C-83B3-2AE9A02FA5A2}"/>
    <dgm:cxn modelId="{1AE606D0-7883-F944-88E8-30DAD13CC7D6}" srcId="{7A6F5185-DCF2-6049-91D3-6909DBCF89D0}" destId="{BDCD7635-F6F2-E248-BED3-0D82EDF1B11D}" srcOrd="0" destOrd="0" parTransId="{DC40CF0C-6129-F545-955A-7058AA587A70}" sibTransId="{532FBAA0-0C79-9740-BE09-7ECD67012B08}"/>
    <dgm:cxn modelId="{537741D0-405B-2645-AC7F-97CE13FF6D96}" type="presParOf" srcId="{33BAAE91-F499-FD41-891B-31DDB3AE969E}" destId="{DC1A683E-085A-0545-9AFC-6367DC408FA9}" srcOrd="0" destOrd="0" presId="urn:microsoft.com/office/officeart/2005/8/layout/arrow3"/>
    <dgm:cxn modelId="{4EED27B9-B5C0-2149-9EDD-5B008BF9D36C}" type="presParOf" srcId="{33BAAE91-F499-FD41-891B-31DDB3AE969E}" destId="{EE2159EE-861F-C34F-AE74-9F008CA40137}" srcOrd="1" destOrd="0" presId="urn:microsoft.com/office/officeart/2005/8/layout/arrow3"/>
    <dgm:cxn modelId="{360F34CE-918D-9E49-B6A4-48C00722E980}" type="presParOf" srcId="{33BAAE91-F499-FD41-891B-31DDB3AE969E}" destId="{E360E5A9-1DE5-F542-809D-E23EF9A48A03}" srcOrd="2" destOrd="0" presId="urn:microsoft.com/office/officeart/2005/8/layout/arrow3"/>
    <dgm:cxn modelId="{EB038485-E3AD-E444-996E-32AD6E62B87E}" type="presParOf" srcId="{33BAAE91-F499-FD41-891B-31DDB3AE969E}" destId="{D6302548-FFCF-C44D-A63D-853B89FA2479}" srcOrd="3" destOrd="0" presId="urn:microsoft.com/office/officeart/2005/8/layout/arrow3"/>
    <dgm:cxn modelId="{4B2E2C5E-F44F-D64F-865D-87E94F14CA13}" type="presParOf" srcId="{33BAAE91-F499-FD41-891B-31DDB3AE969E}" destId="{F4508D18-CDAF-924A-BBF5-1A1638662A6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DE9C9-4C70-064C-93F3-9AD1A1186B14}"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A92255C9-9AFA-4346-9B34-7068C62B9214}">
      <dgm:prSet phldrT="[Text]" custT="1"/>
      <dgm:spPr/>
      <dgm:t>
        <a:bodyPr/>
        <a:lstStyle/>
        <a:p>
          <a:r>
            <a:rPr lang="en-US" sz="5000" dirty="0" smtClean="0"/>
            <a:t>Prospective</a:t>
          </a:r>
          <a:endParaRPr lang="en-US" sz="5000" dirty="0"/>
        </a:p>
      </dgm:t>
    </dgm:pt>
    <dgm:pt modelId="{08E7EC05-CC3F-F24F-9732-3791B2C21572}" type="parTrans" cxnId="{12EB6E87-1F2C-D240-9E6A-B3BF0661EEC2}">
      <dgm:prSet/>
      <dgm:spPr/>
      <dgm:t>
        <a:bodyPr/>
        <a:lstStyle/>
        <a:p>
          <a:endParaRPr lang="en-US" sz="5000"/>
        </a:p>
      </dgm:t>
    </dgm:pt>
    <dgm:pt modelId="{1A4741AD-F9CB-6E44-8309-BFF493AAC5CE}" type="sibTrans" cxnId="{12EB6E87-1F2C-D240-9E6A-B3BF0661EEC2}">
      <dgm:prSet/>
      <dgm:spPr/>
      <dgm:t>
        <a:bodyPr/>
        <a:lstStyle/>
        <a:p>
          <a:endParaRPr lang="en-US" sz="5000"/>
        </a:p>
      </dgm:t>
    </dgm:pt>
    <dgm:pt modelId="{21AA2E9E-06CE-B644-AE69-8AEB97F64440}">
      <dgm:prSet phldrT="[Text]" custT="1"/>
      <dgm:spPr/>
      <dgm:t>
        <a:bodyPr/>
        <a:lstStyle/>
        <a:p>
          <a:r>
            <a:rPr lang="en-US" sz="5000" dirty="0" smtClean="0"/>
            <a:t>Retrospective</a:t>
          </a:r>
          <a:endParaRPr lang="en-US" sz="5000" dirty="0"/>
        </a:p>
      </dgm:t>
    </dgm:pt>
    <dgm:pt modelId="{643F1FBA-3152-D94F-91E5-2ACCBFB47458}" type="parTrans" cxnId="{5CEB8754-5054-BA48-B89E-9EFC4E85FAF9}">
      <dgm:prSet/>
      <dgm:spPr/>
      <dgm:t>
        <a:bodyPr/>
        <a:lstStyle/>
        <a:p>
          <a:endParaRPr lang="en-US" sz="5000"/>
        </a:p>
      </dgm:t>
    </dgm:pt>
    <dgm:pt modelId="{2B578034-61D8-7145-B129-8A2F0A0644E5}" type="sibTrans" cxnId="{5CEB8754-5054-BA48-B89E-9EFC4E85FAF9}">
      <dgm:prSet/>
      <dgm:spPr/>
      <dgm:t>
        <a:bodyPr/>
        <a:lstStyle/>
        <a:p>
          <a:endParaRPr lang="en-US" sz="5000"/>
        </a:p>
      </dgm:t>
    </dgm:pt>
    <dgm:pt modelId="{2560FF9D-8AD1-534F-8E7F-D83DC9566B1B}" type="pres">
      <dgm:prSet presAssocID="{443DE9C9-4C70-064C-93F3-9AD1A1186B14}" presName="diagram" presStyleCnt="0">
        <dgm:presLayoutVars>
          <dgm:dir/>
          <dgm:resizeHandles val="exact"/>
        </dgm:presLayoutVars>
      </dgm:prSet>
      <dgm:spPr/>
      <dgm:t>
        <a:bodyPr/>
        <a:lstStyle/>
        <a:p>
          <a:endParaRPr lang="en-US"/>
        </a:p>
      </dgm:t>
    </dgm:pt>
    <dgm:pt modelId="{B53DE18B-CBA9-914A-A9B3-C1B3302741E4}" type="pres">
      <dgm:prSet presAssocID="{A92255C9-9AFA-4346-9B34-7068C62B9214}" presName="node" presStyleLbl="node1" presStyleIdx="0" presStyleCnt="2">
        <dgm:presLayoutVars>
          <dgm:bulletEnabled val="1"/>
        </dgm:presLayoutVars>
      </dgm:prSet>
      <dgm:spPr/>
      <dgm:t>
        <a:bodyPr/>
        <a:lstStyle/>
        <a:p>
          <a:endParaRPr lang="en-US"/>
        </a:p>
      </dgm:t>
    </dgm:pt>
    <dgm:pt modelId="{F287C15A-718C-E948-871D-45428EDB60AB}" type="pres">
      <dgm:prSet presAssocID="{1A4741AD-F9CB-6E44-8309-BFF493AAC5CE}" presName="sibTrans" presStyleCnt="0"/>
      <dgm:spPr/>
    </dgm:pt>
    <dgm:pt modelId="{4E014F47-A0A6-DF43-ABA2-44883F46F03E}" type="pres">
      <dgm:prSet presAssocID="{21AA2E9E-06CE-B644-AE69-8AEB97F64440}" presName="node" presStyleLbl="node1" presStyleIdx="1" presStyleCnt="2">
        <dgm:presLayoutVars>
          <dgm:bulletEnabled val="1"/>
        </dgm:presLayoutVars>
      </dgm:prSet>
      <dgm:spPr/>
      <dgm:t>
        <a:bodyPr/>
        <a:lstStyle/>
        <a:p>
          <a:endParaRPr lang="en-US"/>
        </a:p>
      </dgm:t>
    </dgm:pt>
  </dgm:ptLst>
  <dgm:cxnLst>
    <dgm:cxn modelId="{5CEB8754-5054-BA48-B89E-9EFC4E85FAF9}" srcId="{443DE9C9-4C70-064C-93F3-9AD1A1186B14}" destId="{21AA2E9E-06CE-B644-AE69-8AEB97F64440}" srcOrd="1" destOrd="0" parTransId="{643F1FBA-3152-D94F-91E5-2ACCBFB47458}" sibTransId="{2B578034-61D8-7145-B129-8A2F0A0644E5}"/>
    <dgm:cxn modelId="{72454857-648E-0F49-8812-CE5637603110}" type="presOf" srcId="{443DE9C9-4C70-064C-93F3-9AD1A1186B14}" destId="{2560FF9D-8AD1-534F-8E7F-D83DC9566B1B}" srcOrd="0" destOrd="0" presId="urn:microsoft.com/office/officeart/2005/8/layout/default"/>
    <dgm:cxn modelId="{9F716061-6270-C14D-8BB3-74361D633393}" type="presOf" srcId="{A92255C9-9AFA-4346-9B34-7068C62B9214}" destId="{B53DE18B-CBA9-914A-A9B3-C1B3302741E4}" srcOrd="0" destOrd="0" presId="urn:microsoft.com/office/officeart/2005/8/layout/default"/>
    <dgm:cxn modelId="{12EB6E87-1F2C-D240-9E6A-B3BF0661EEC2}" srcId="{443DE9C9-4C70-064C-93F3-9AD1A1186B14}" destId="{A92255C9-9AFA-4346-9B34-7068C62B9214}" srcOrd="0" destOrd="0" parTransId="{08E7EC05-CC3F-F24F-9732-3791B2C21572}" sibTransId="{1A4741AD-F9CB-6E44-8309-BFF493AAC5CE}"/>
    <dgm:cxn modelId="{A6F49200-16B4-D748-BD44-26111F1B25D1}" type="presOf" srcId="{21AA2E9E-06CE-B644-AE69-8AEB97F64440}" destId="{4E014F47-A0A6-DF43-ABA2-44883F46F03E}" srcOrd="0" destOrd="0" presId="urn:microsoft.com/office/officeart/2005/8/layout/default"/>
    <dgm:cxn modelId="{A04DAF2B-CB2B-724F-B34C-290CDDCB79E1}" type="presParOf" srcId="{2560FF9D-8AD1-534F-8E7F-D83DC9566B1B}" destId="{B53DE18B-CBA9-914A-A9B3-C1B3302741E4}" srcOrd="0" destOrd="0" presId="urn:microsoft.com/office/officeart/2005/8/layout/default"/>
    <dgm:cxn modelId="{A436A93B-BD26-2149-B171-0006E4144FB2}" type="presParOf" srcId="{2560FF9D-8AD1-534F-8E7F-D83DC9566B1B}" destId="{F287C15A-718C-E948-871D-45428EDB60AB}" srcOrd="1" destOrd="0" presId="urn:microsoft.com/office/officeart/2005/8/layout/default"/>
    <dgm:cxn modelId="{C46D0B67-AC28-D44A-ACF2-D9CA12C36955}" type="presParOf" srcId="{2560FF9D-8AD1-534F-8E7F-D83DC9566B1B}" destId="{4E014F47-A0A6-DF43-ABA2-44883F46F03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3DE9C9-4C70-064C-93F3-9AD1A1186B14}"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A92255C9-9AFA-4346-9B34-7068C62B9214}">
      <dgm:prSet phldrT="[Text]" custT="1"/>
      <dgm:spPr/>
      <dgm:t>
        <a:bodyPr/>
        <a:lstStyle/>
        <a:p>
          <a:r>
            <a:rPr lang="en-US" sz="3600" dirty="0" smtClean="0"/>
            <a:t>Definition Provenance</a:t>
          </a:r>
          <a:endParaRPr lang="en-US" sz="3600" dirty="0"/>
        </a:p>
      </dgm:t>
    </dgm:pt>
    <dgm:pt modelId="{08E7EC05-CC3F-F24F-9732-3791B2C21572}" type="parTrans" cxnId="{12EB6E87-1F2C-D240-9E6A-B3BF0661EEC2}">
      <dgm:prSet/>
      <dgm:spPr/>
      <dgm:t>
        <a:bodyPr/>
        <a:lstStyle/>
        <a:p>
          <a:endParaRPr lang="en-US" sz="1600"/>
        </a:p>
      </dgm:t>
    </dgm:pt>
    <dgm:pt modelId="{1A4741AD-F9CB-6E44-8309-BFF493AAC5CE}" type="sibTrans" cxnId="{12EB6E87-1F2C-D240-9E6A-B3BF0661EEC2}">
      <dgm:prSet/>
      <dgm:spPr/>
      <dgm:t>
        <a:bodyPr/>
        <a:lstStyle/>
        <a:p>
          <a:endParaRPr lang="en-US" sz="1600"/>
        </a:p>
      </dgm:t>
    </dgm:pt>
    <dgm:pt modelId="{21AA2E9E-06CE-B644-AE69-8AEB97F64440}">
      <dgm:prSet phldrT="[Text]" custT="1"/>
      <dgm:spPr/>
      <dgm:t>
        <a:bodyPr/>
        <a:lstStyle/>
        <a:p>
          <a:r>
            <a:rPr lang="en-US" sz="3600" dirty="0" smtClean="0"/>
            <a:t>Deployment Provenance</a:t>
          </a:r>
          <a:endParaRPr lang="en-US" sz="3600" dirty="0"/>
        </a:p>
      </dgm:t>
    </dgm:pt>
    <dgm:pt modelId="{643F1FBA-3152-D94F-91E5-2ACCBFB47458}" type="parTrans" cxnId="{5CEB8754-5054-BA48-B89E-9EFC4E85FAF9}">
      <dgm:prSet/>
      <dgm:spPr/>
      <dgm:t>
        <a:bodyPr/>
        <a:lstStyle/>
        <a:p>
          <a:endParaRPr lang="en-US" sz="1600"/>
        </a:p>
      </dgm:t>
    </dgm:pt>
    <dgm:pt modelId="{2B578034-61D8-7145-B129-8A2F0A0644E5}" type="sibTrans" cxnId="{5CEB8754-5054-BA48-B89E-9EFC4E85FAF9}">
      <dgm:prSet/>
      <dgm:spPr/>
      <dgm:t>
        <a:bodyPr/>
        <a:lstStyle/>
        <a:p>
          <a:endParaRPr lang="en-US" sz="1600"/>
        </a:p>
      </dgm:t>
    </dgm:pt>
    <dgm:pt modelId="{9BF299A0-56C9-C340-BF7D-2564CBDCE6BB}">
      <dgm:prSet phldrT="[Text]" custT="1"/>
      <dgm:spPr/>
      <dgm:t>
        <a:bodyPr/>
        <a:lstStyle/>
        <a:p>
          <a:r>
            <a:rPr lang="en-US" sz="3600" dirty="0" smtClean="0"/>
            <a:t>Execution Provenance</a:t>
          </a:r>
          <a:endParaRPr lang="en-US" sz="3600" dirty="0"/>
        </a:p>
      </dgm:t>
    </dgm:pt>
    <dgm:pt modelId="{EFEAB015-2FA0-154A-8DD4-E651CE4F33D3}" type="parTrans" cxnId="{3A1D6AE0-375B-C040-BA7A-5010C5A2E0B3}">
      <dgm:prSet/>
      <dgm:spPr/>
      <dgm:t>
        <a:bodyPr/>
        <a:lstStyle/>
        <a:p>
          <a:endParaRPr lang="en-US" sz="1600"/>
        </a:p>
      </dgm:t>
    </dgm:pt>
    <dgm:pt modelId="{F09D7B5B-9F88-1B4B-8482-4C179614D73C}" type="sibTrans" cxnId="{3A1D6AE0-375B-C040-BA7A-5010C5A2E0B3}">
      <dgm:prSet/>
      <dgm:spPr/>
      <dgm:t>
        <a:bodyPr/>
        <a:lstStyle/>
        <a:p>
          <a:endParaRPr lang="en-US" sz="1600"/>
        </a:p>
      </dgm:t>
    </dgm:pt>
    <dgm:pt modelId="{2560FF9D-8AD1-534F-8E7F-D83DC9566B1B}" type="pres">
      <dgm:prSet presAssocID="{443DE9C9-4C70-064C-93F3-9AD1A1186B14}" presName="diagram" presStyleCnt="0">
        <dgm:presLayoutVars>
          <dgm:dir/>
          <dgm:resizeHandles val="exact"/>
        </dgm:presLayoutVars>
      </dgm:prSet>
      <dgm:spPr/>
      <dgm:t>
        <a:bodyPr/>
        <a:lstStyle/>
        <a:p>
          <a:endParaRPr lang="en-US"/>
        </a:p>
      </dgm:t>
    </dgm:pt>
    <dgm:pt modelId="{B53DE18B-CBA9-914A-A9B3-C1B3302741E4}" type="pres">
      <dgm:prSet presAssocID="{A92255C9-9AFA-4346-9B34-7068C62B9214}" presName="node" presStyleLbl="node1" presStyleIdx="0" presStyleCnt="3">
        <dgm:presLayoutVars>
          <dgm:bulletEnabled val="1"/>
        </dgm:presLayoutVars>
      </dgm:prSet>
      <dgm:spPr/>
      <dgm:t>
        <a:bodyPr/>
        <a:lstStyle/>
        <a:p>
          <a:endParaRPr lang="en-US"/>
        </a:p>
      </dgm:t>
    </dgm:pt>
    <dgm:pt modelId="{F287C15A-718C-E948-871D-45428EDB60AB}" type="pres">
      <dgm:prSet presAssocID="{1A4741AD-F9CB-6E44-8309-BFF493AAC5CE}" presName="sibTrans" presStyleCnt="0"/>
      <dgm:spPr/>
    </dgm:pt>
    <dgm:pt modelId="{4E014F47-A0A6-DF43-ABA2-44883F46F03E}" type="pres">
      <dgm:prSet presAssocID="{21AA2E9E-06CE-B644-AE69-8AEB97F64440}" presName="node" presStyleLbl="node1" presStyleIdx="1" presStyleCnt="3">
        <dgm:presLayoutVars>
          <dgm:bulletEnabled val="1"/>
        </dgm:presLayoutVars>
      </dgm:prSet>
      <dgm:spPr/>
      <dgm:t>
        <a:bodyPr/>
        <a:lstStyle/>
        <a:p>
          <a:endParaRPr lang="en-US"/>
        </a:p>
      </dgm:t>
    </dgm:pt>
    <dgm:pt modelId="{C4D5D577-89D8-0B4C-ABE0-532C416F5AF3}" type="pres">
      <dgm:prSet presAssocID="{2B578034-61D8-7145-B129-8A2F0A0644E5}" presName="sibTrans" presStyleCnt="0"/>
      <dgm:spPr/>
    </dgm:pt>
    <dgm:pt modelId="{DE4DF8EA-DA21-674F-AC2A-2C6ACA8B28AC}" type="pres">
      <dgm:prSet presAssocID="{9BF299A0-56C9-C340-BF7D-2564CBDCE6BB}" presName="node" presStyleLbl="node1" presStyleIdx="2" presStyleCnt="3">
        <dgm:presLayoutVars>
          <dgm:bulletEnabled val="1"/>
        </dgm:presLayoutVars>
      </dgm:prSet>
      <dgm:spPr/>
      <dgm:t>
        <a:bodyPr/>
        <a:lstStyle/>
        <a:p>
          <a:endParaRPr lang="en-US"/>
        </a:p>
      </dgm:t>
    </dgm:pt>
  </dgm:ptLst>
  <dgm:cxnLst>
    <dgm:cxn modelId="{205DB43F-D399-444C-BE72-163A9EA6AFE0}" type="presOf" srcId="{A92255C9-9AFA-4346-9B34-7068C62B9214}" destId="{B53DE18B-CBA9-914A-A9B3-C1B3302741E4}" srcOrd="0" destOrd="0" presId="urn:microsoft.com/office/officeart/2005/8/layout/default"/>
    <dgm:cxn modelId="{3A1D6AE0-375B-C040-BA7A-5010C5A2E0B3}" srcId="{443DE9C9-4C70-064C-93F3-9AD1A1186B14}" destId="{9BF299A0-56C9-C340-BF7D-2564CBDCE6BB}" srcOrd="2" destOrd="0" parTransId="{EFEAB015-2FA0-154A-8DD4-E651CE4F33D3}" sibTransId="{F09D7B5B-9F88-1B4B-8482-4C179614D73C}"/>
    <dgm:cxn modelId="{490D16E4-23FF-F94A-887B-D192005201FF}" type="presOf" srcId="{443DE9C9-4C70-064C-93F3-9AD1A1186B14}" destId="{2560FF9D-8AD1-534F-8E7F-D83DC9566B1B}" srcOrd="0" destOrd="0" presId="urn:microsoft.com/office/officeart/2005/8/layout/default"/>
    <dgm:cxn modelId="{5CEB8754-5054-BA48-B89E-9EFC4E85FAF9}" srcId="{443DE9C9-4C70-064C-93F3-9AD1A1186B14}" destId="{21AA2E9E-06CE-B644-AE69-8AEB97F64440}" srcOrd="1" destOrd="0" parTransId="{643F1FBA-3152-D94F-91E5-2ACCBFB47458}" sibTransId="{2B578034-61D8-7145-B129-8A2F0A0644E5}"/>
    <dgm:cxn modelId="{12EB6E87-1F2C-D240-9E6A-B3BF0661EEC2}" srcId="{443DE9C9-4C70-064C-93F3-9AD1A1186B14}" destId="{A92255C9-9AFA-4346-9B34-7068C62B9214}" srcOrd="0" destOrd="0" parTransId="{08E7EC05-CC3F-F24F-9732-3791B2C21572}" sibTransId="{1A4741AD-F9CB-6E44-8309-BFF493AAC5CE}"/>
    <dgm:cxn modelId="{5E0D8FF8-16E1-6D41-A285-7F19DE0FAB21}" type="presOf" srcId="{21AA2E9E-06CE-B644-AE69-8AEB97F64440}" destId="{4E014F47-A0A6-DF43-ABA2-44883F46F03E}" srcOrd="0" destOrd="0" presId="urn:microsoft.com/office/officeart/2005/8/layout/default"/>
    <dgm:cxn modelId="{255BFFCA-73E8-C141-B10C-9A31C46293DD}" type="presOf" srcId="{9BF299A0-56C9-C340-BF7D-2564CBDCE6BB}" destId="{DE4DF8EA-DA21-674F-AC2A-2C6ACA8B28AC}" srcOrd="0" destOrd="0" presId="urn:microsoft.com/office/officeart/2005/8/layout/default"/>
    <dgm:cxn modelId="{EC96AE49-5340-E446-BA5D-950DB5541FCE}" type="presParOf" srcId="{2560FF9D-8AD1-534F-8E7F-D83DC9566B1B}" destId="{B53DE18B-CBA9-914A-A9B3-C1B3302741E4}" srcOrd="0" destOrd="0" presId="urn:microsoft.com/office/officeart/2005/8/layout/default"/>
    <dgm:cxn modelId="{904D10AE-7F4B-6E4B-B1C1-DCBA58338684}" type="presParOf" srcId="{2560FF9D-8AD1-534F-8E7F-D83DC9566B1B}" destId="{F287C15A-718C-E948-871D-45428EDB60AB}" srcOrd="1" destOrd="0" presId="urn:microsoft.com/office/officeart/2005/8/layout/default"/>
    <dgm:cxn modelId="{35854AD7-06C4-8F47-A648-5CA423093223}" type="presParOf" srcId="{2560FF9D-8AD1-534F-8E7F-D83DC9566B1B}" destId="{4E014F47-A0A6-DF43-ABA2-44883F46F03E}" srcOrd="2" destOrd="0" presId="urn:microsoft.com/office/officeart/2005/8/layout/default"/>
    <dgm:cxn modelId="{D4B37011-F56B-334F-B68E-003491CC6461}" type="presParOf" srcId="{2560FF9D-8AD1-534F-8E7F-D83DC9566B1B}" destId="{C4D5D577-89D8-0B4C-ABE0-532C416F5AF3}" srcOrd="3" destOrd="0" presId="urn:microsoft.com/office/officeart/2005/8/layout/default"/>
    <dgm:cxn modelId="{47AC7C78-A0FE-2646-96FD-F3D8CC999FD7}" type="presParOf" srcId="{2560FF9D-8AD1-534F-8E7F-D83DC9566B1B}" destId="{DE4DF8EA-DA21-674F-AC2A-2C6ACA8B28A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3DE9C9-4C70-064C-93F3-9AD1A1186B14}"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A92255C9-9AFA-4346-9B34-7068C62B9214}">
      <dgm:prSet phldrT="[Text]" custT="1"/>
      <dgm:spPr/>
      <dgm:t>
        <a:bodyPr/>
        <a:lstStyle/>
        <a:p>
          <a:r>
            <a:rPr lang="en-US" sz="3600" dirty="0" smtClean="0"/>
            <a:t>Prospective</a:t>
          </a:r>
          <a:endParaRPr lang="en-US" sz="3600" dirty="0"/>
        </a:p>
      </dgm:t>
    </dgm:pt>
    <dgm:pt modelId="{08E7EC05-CC3F-F24F-9732-3791B2C21572}" type="parTrans" cxnId="{12EB6E87-1F2C-D240-9E6A-B3BF0661EEC2}">
      <dgm:prSet/>
      <dgm:spPr/>
      <dgm:t>
        <a:bodyPr/>
        <a:lstStyle/>
        <a:p>
          <a:endParaRPr lang="en-US" sz="3600"/>
        </a:p>
      </dgm:t>
    </dgm:pt>
    <dgm:pt modelId="{1A4741AD-F9CB-6E44-8309-BFF493AAC5CE}" type="sibTrans" cxnId="{12EB6E87-1F2C-D240-9E6A-B3BF0661EEC2}">
      <dgm:prSet/>
      <dgm:spPr/>
      <dgm:t>
        <a:bodyPr/>
        <a:lstStyle/>
        <a:p>
          <a:endParaRPr lang="en-US" sz="3600"/>
        </a:p>
      </dgm:t>
    </dgm:pt>
    <dgm:pt modelId="{21AA2E9E-06CE-B644-AE69-8AEB97F64440}">
      <dgm:prSet phldrT="[Text]" custT="1"/>
      <dgm:spPr/>
      <dgm:t>
        <a:bodyPr/>
        <a:lstStyle/>
        <a:p>
          <a:r>
            <a:rPr lang="en-US" sz="3600" dirty="0" smtClean="0"/>
            <a:t>Retrospective</a:t>
          </a:r>
          <a:endParaRPr lang="en-US" sz="3600" dirty="0"/>
        </a:p>
      </dgm:t>
    </dgm:pt>
    <dgm:pt modelId="{643F1FBA-3152-D94F-91E5-2ACCBFB47458}" type="parTrans" cxnId="{5CEB8754-5054-BA48-B89E-9EFC4E85FAF9}">
      <dgm:prSet/>
      <dgm:spPr/>
      <dgm:t>
        <a:bodyPr/>
        <a:lstStyle/>
        <a:p>
          <a:endParaRPr lang="en-US" sz="3600"/>
        </a:p>
      </dgm:t>
    </dgm:pt>
    <dgm:pt modelId="{2B578034-61D8-7145-B129-8A2F0A0644E5}" type="sibTrans" cxnId="{5CEB8754-5054-BA48-B89E-9EFC4E85FAF9}">
      <dgm:prSet/>
      <dgm:spPr/>
      <dgm:t>
        <a:bodyPr/>
        <a:lstStyle/>
        <a:p>
          <a:endParaRPr lang="en-US" sz="3600"/>
        </a:p>
      </dgm:t>
    </dgm:pt>
    <dgm:pt modelId="{2560FF9D-8AD1-534F-8E7F-D83DC9566B1B}" type="pres">
      <dgm:prSet presAssocID="{443DE9C9-4C70-064C-93F3-9AD1A1186B14}" presName="diagram" presStyleCnt="0">
        <dgm:presLayoutVars>
          <dgm:dir/>
          <dgm:resizeHandles val="exact"/>
        </dgm:presLayoutVars>
      </dgm:prSet>
      <dgm:spPr/>
      <dgm:t>
        <a:bodyPr/>
        <a:lstStyle/>
        <a:p>
          <a:endParaRPr lang="en-US"/>
        </a:p>
      </dgm:t>
    </dgm:pt>
    <dgm:pt modelId="{B53DE18B-CBA9-914A-A9B3-C1B3302741E4}" type="pres">
      <dgm:prSet presAssocID="{A92255C9-9AFA-4346-9B34-7068C62B9214}" presName="node" presStyleLbl="node1" presStyleIdx="0" presStyleCnt="2">
        <dgm:presLayoutVars>
          <dgm:bulletEnabled val="1"/>
        </dgm:presLayoutVars>
      </dgm:prSet>
      <dgm:spPr/>
      <dgm:t>
        <a:bodyPr/>
        <a:lstStyle/>
        <a:p>
          <a:endParaRPr lang="en-US"/>
        </a:p>
      </dgm:t>
    </dgm:pt>
    <dgm:pt modelId="{F287C15A-718C-E948-871D-45428EDB60AB}" type="pres">
      <dgm:prSet presAssocID="{1A4741AD-F9CB-6E44-8309-BFF493AAC5CE}" presName="sibTrans" presStyleCnt="0"/>
      <dgm:spPr/>
    </dgm:pt>
    <dgm:pt modelId="{4E014F47-A0A6-DF43-ABA2-44883F46F03E}" type="pres">
      <dgm:prSet presAssocID="{21AA2E9E-06CE-B644-AE69-8AEB97F64440}" presName="node" presStyleLbl="node1" presStyleIdx="1" presStyleCnt="2">
        <dgm:presLayoutVars>
          <dgm:bulletEnabled val="1"/>
        </dgm:presLayoutVars>
      </dgm:prSet>
      <dgm:spPr/>
      <dgm:t>
        <a:bodyPr/>
        <a:lstStyle/>
        <a:p>
          <a:endParaRPr lang="en-US"/>
        </a:p>
      </dgm:t>
    </dgm:pt>
  </dgm:ptLst>
  <dgm:cxnLst>
    <dgm:cxn modelId="{522ADB2D-FD26-594A-9DCE-B397CFADC67A}" type="presOf" srcId="{443DE9C9-4C70-064C-93F3-9AD1A1186B14}" destId="{2560FF9D-8AD1-534F-8E7F-D83DC9566B1B}" srcOrd="0" destOrd="0" presId="urn:microsoft.com/office/officeart/2005/8/layout/default"/>
    <dgm:cxn modelId="{5CEB8754-5054-BA48-B89E-9EFC4E85FAF9}" srcId="{443DE9C9-4C70-064C-93F3-9AD1A1186B14}" destId="{21AA2E9E-06CE-B644-AE69-8AEB97F64440}" srcOrd="1" destOrd="0" parTransId="{643F1FBA-3152-D94F-91E5-2ACCBFB47458}" sibTransId="{2B578034-61D8-7145-B129-8A2F0A0644E5}"/>
    <dgm:cxn modelId="{8923D3E4-DB25-F24E-ACAE-FA028479DECB}" type="presOf" srcId="{21AA2E9E-06CE-B644-AE69-8AEB97F64440}" destId="{4E014F47-A0A6-DF43-ABA2-44883F46F03E}" srcOrd="0" destOrd="0" presId="urn:microsoft.com/office/officeart/2005/8/layout/default"/>
    <dgm:cxn modelId="{12EB6E87-1F2C-D240-9E6A-B3BF0661EEC2}" srcId="{443DE9C9-4C70-064C-93F3-9AD1A1186B14}" destId="{A92255C9-9AFA-4346-9B34-7068C62B9214}" srcOrd="0" destOrd="0" parTransId="{08E7EC05-CC3F-F24F-9732-3791B2C21572}" sibTransId="{1A4741AD-F9CB-6E44-8309-BFF493AAC5CE}"/>
    <dgm:cxn modelId="{440EFC6A-5511-B24B-AE8F-FC96E34FFCB4}" type="presOf" srcId="{A92255C9-9AFA-4346-9B34-7068C62B9214}" destId="{B53DE18B-CBA9-914A-A9B3-C1B3302741E4}" srcOrd="0" destOrd="0" presId="urn:microsoft.com/office/officeart/2005/8/layout/default"/>
    <dgm:cxn modelId="{4E23E391-CF12-AA44-9A35-486B893605B6}" type="presParOf" srcId="{2560FF9D-8AD1-534F-8E7F-D83DC9566B1B}" destId="{B53DE18B-CBA9-914A-A9B3-C1B3302741E4}" srcOrd="0" destOrd="0" presId="urn:microsoft.com/office/officeart/2005/8/layout/default"/>
    <dgm:cxn modelId="{AD79159D-83F2-3A41-B4ED-5BA4F97A7E0E}" type="presParOf" srcId="{2560FF9D-8AD1-534F-8E7F-D83DC9566B1B}" destId="{F287C15A-718C-E948-871D-45428EDB60AB}" srcOrd="1" destOrd="0" presId="urn:microsoft.com/office/officeart/2005/8/layout/default"/>
    <dgm:cxn modelId="{399F3DAE-7EBA-8647-B994-1ACCDFD8C39F}" type="presParOf" srcId="{2560FF9D-8AD1-534F-8E7F-D83DC9566B1B}" destId="{4E014F47-A0A6-DF43-ABA2-44883F46F03E}"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A683E-085A-0545-9AFC-6367DC408FA9}">
      <dsp:nvSpPr>
        <dsp:cNvPr id="0" name=""/>
        <dsp:cNvSpPr/>
      </dsp:nvSpPr>
      <dsp:spPr>
        <a:xfrm rot="21300000">
          <a:off x="27183" y="1853361"/>
          <a:ext cx="8803944" cy="1008184"/>
        </a:xfrm>
        <a:prstGeom prst="mathMin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EE2159EE-861F-C34F-AE74-9F008CA40137}">
      <dsp:nvSpPr>
        <dsp:cNvPr id="0" name=""/>
        <dsp:cNvSpPr/>
      </dsp:nvSpPr>
      <dsp:spPr>
        <a:xfrm>
          <a:off x="1062997" y="235745"/>
          <a:ext cx="2657493" cy="1885963"/>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360E5A9-1DE5-F542-809D-E23EF9A48A03}">
      <dsp:nvSpPr>
        <dsp:cNvPr id="0" name=""/>
        <dsp:cNvSpPr/>
      </dsp:nvSpPr>
      <dsp:spPr>
        <a:xfrm>
          <a:off x="4694905" y="0"/>
          <a:ext cx="2834659" cy="198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dirty="0" smtClean="0"/>
            <a:t>Workflow Systems</a:t>
          </a:r>
          <a:endParaRPr lang="en-US" sz="4300" kern="1200" dirty="0"/>
        </a:p>
      </dsp:txBody>
      <dsp:txXfrm>
        <a:off x="4694905" y="0"/>
        <a:ext cx="2834659" cy="1980261"/>
      </dsp:txXfrm>
    </dsp:sp>
    <dsp:sp modelId="{D6302548-FFCF-C44D-A63D-853B89FA2479}">
      <dsp:nvSpPr>
        <dsp:cNvPr id="0" name=""/>
        <dsp:cNvSpPr/>
      </dsp:nvSpPr>
      <dsp:spPr>
        <a:xfrm>
          <a:off x="5137820" y="2593199"/>
          <a:ext cx="2657493" cy="1885963"/>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4508D18-CDAF-924A-BBF5-1A1638662A67}">
      <dsp:nvSpPr>
        <dsp:cNvPr id="0" name=""/>
        <dsp:cNvSpPr/>
      </dsp:nvSpPr>
      <dsp:spPr>
        <a:xfrm>
          <a:off x="1328746" y="2734646"/>
          <a:ext cx="2834659" cy="198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305816" numCol="1" spcCol="1270" anchor="ctr" anchorCtr="0">
          <a:noAutofit/>
        </a:bodyPr>
        <a:lstStyle/>
        <a:p>
          <a:pPr lvl="0" algn="ctr" defTabSz="1911350">
            <a:lnSpc>
              <a:spcPct val="90000"/>
            </a:lnSpc>
            <a:spcBef>
              <a:spcPct val="0"/>
            </a:spcBef>
            <a:spcAft>
              <a:spcPct val="35000"/>
            </a:spcAft>
          </a:pPr>
          <a:r>
            <a:rPr lang="en-US" sz="4300" kern="1200" dirty="0" smtClean="0"/>
            <a:t>Scripts</a:t>
          </a:r>
          <a:endParaRPr lang="en-US" sz="4300" kern="1200" dirty="0"/>
        </a:p>
      </dsp:txBody>
      <dsp:txXfrm>
        <a:off x="1328746" y="2734646"/>
        <a:ext cx="2834659" cy="1980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E18B-CBA9-914A-A9B3-C1B3302741E4}">
      <dsp:nvSpPr>
        <dsp:cNvPr id="0" name=""/>
        <dsp:cNvSpPr/>
      </dsp:nvSpPr>
      <dsp:spPr>
        <a:xfrm>
          <a:off x="1081" y="1092282"/>
          <a:ext cx="4217184" cy="253031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Prospective</a:t>
          </a:r>
          <a:endParaRPr lang="en-US" sz="5000" kern="1200" dirty="0"/>
        </a:p>
      </dsp:txBody>
      <dsp:txXfrm>
        <a:off x="1081" y="1092282"/>
        <a:ext cx="4217184" cy="2530310"/>
      </dsp:txXfrm>
    </dsp:sp>
    <dsp:sp modelId="{4E014F47-A0A6-DF43-ABA2-44883F46F03E}">
      <dsp:nvSpPr>
        <dsp:cNvPr id="0" name=""/>
        <dsp:cNvSpPr/>
      </dsp:nvSpPr>
      <dsp:spPr>
        <a:xfrm>
          <a:off x="4639984" y="1092282"/>
          <a:ext cx="4217184" cy="253031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Retrospective</a:t>
          </a:r>
          <a:endParaRPr lang="en-US" sz="5000" kern="1200" dirty="0"/>
        </a:p>
      </dsp:txBody>
      <dsp:txXfrm>
        <a:off x="4639984" y="1092282"/>
        <a:ext cx="4217184" cy="2530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E18B-CBA9-914A-A9B3-C1B3302741E4}">
      <dsp:nvSpPr>
        <dsp:cNvPr id="0" name=""/>
        <dsp:cNvSpPr/>
      </dsp:nvSpPr>
      <dsp:spPr>
        <a:xfrm>
          <a:off x="0" y="273682"/>
          <a:ext cx="2768203" cy="166092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Definition Provenance</a:t>
          </a:r>
          <a:endParaRPr lang="en-US" sz="3600" kern="1200" dirty="0"/>
        </a:p>
      </dsp:txBody>
      <dsp:txXfrm>
        <a:off x="0" y="273682"/>
        <a:ext cx="2768203" cy="1660921"/>
      </dsp:txXfrm>
    </dsp:sp>
    <dsp:sp modelId="{4E014F47-A0A6-DF43-ABA2-44883F46F03E}">
      <dsp:nvSpPr>
        <dsp:cNvPr id="0" name=""/>
        <dsp:cNvSpPr/>
      </dsp:nvSpPr>
      <dsp:spPr>
        <a:xfrm>
          <a:off x="3045023" y="273682"/>
          <a:ext cx="2768203" cy="166092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Deployment Provenance</a:t>
          </a:r>
          <a:endParaRPr lang="en-US" sz="3600" kern="1200" dirty="0"/>
        </a:p>
      </dsp:txBody>
      <dsp:txXfrm>
        <a:off x="3045023" y="273682"/>
        <a:ext cx="2768203" cy="1660921"/>
      </dsp:txXfrm>
    </dsp:sp>
    <dsp:sp modelId="{DE4DF8EA-DA21-674F-AC2A-2C6ACA8B28AC}">
      <dsp:nvSpPr>
        <dsp:cNvPr id="0" name=""/>
        <dsp:cNvSpPr/>
      </dsp:nvSpPr>
      <dsp:spPr>
        <a:xfrm>
          <a:off x="6090046" y="273682"/>
          <a:ext cx="2768203" cy="166092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Execution Provenance</a:t>
          </a:r>
          <a:endParaRPr lang="en-US" sz="3600" kern="1200" dirty="0"/>
        </a:p>
      </dsp:txBody>
      <dsp:txXfrm>
        <a:off x="6090046" y="273682"/>
        <a:ext cx="2768203" cy="1660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E18B-CBA9-914A-A9B3-C1B3302741E4}">
      <dsp:nvSpPr>
        <dsp:cNvPr id="0" name=""/>
        <dsp:cNvSpPr/>
      </dsp:nvSpPr>
      <dsp:spPr>
        <a:xfrm>
          <a:off x="1408972" y="1194"/>
          <a:ext cx="2876336" cy="172580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Prospective</a:t>
          </a:r>
          <a:endParaRPr lang="en-US" sz="3600" kern="1200" dirty="0"/>
        </a:p>
      </dsp:txBody>
      <dsp:txXfrm>
        <a:off x="1408972" y="1194"/>
        <a:ext cx="2876336" cy="1725801"/>
      </dsp:txXfrm>
    </dsp:sp>
    <dsp:sp modelId="{4E014F47-A0A6-DF43-ABA2-44883F46F03E}">
      <dsp:nvSpPr>
        <dsp:cNvPr id="0" name=""/>
        <dsp:cNvSpPr/>
      </dsp:nvSpPr>
      <dsp:spPr>
        <a:xfrm>
          <a:off x="4572941" y="1194"/>
          <a:ext cx="2876336" cy="172580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Retrospective</a:t>
          </a:r>
          <a:endParaRPr lang="en-US" sz="3600" kern="1200" dirty="0"/>
        </a:p>
      </dsp:txBody>
      <dsp:txXfrm>
        <a:off x="4572941" y="1194"/>
        <a:ext cx="2876336" cy="1725801"/>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33DC20-8DC8-4340-81D8-FB57665BB07A}" type="datetimeFigureOut">
              <a:rPr lang="en-US" smtClean="0"/>
              <a:t>09/06/14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CE5C57-C2E8-4A46-998F-C3DD0846A9E9}" type="slidenum">
              <a:rPr lang="en-US" smtClean="0"/>
              <a:t>‹#›</a:t>
            </a:fld>
            <a:endParaRPr lang="en-US"/>
          </a:p>
        </p:txBody>
      </p:sp>
    </p:spTree>
    <p:extLst>
      <p:ext uri="{BB962C8B-B14F-4D97-AF65-F5344CB8AC3E}">
        <p14:creationId xmlns:p14="http://schemas.microsoft.com/office/powerpoint/2010/main" val="1846183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09/06/14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extLst>
      <p:ext uri="{BB962C8B-B14F-4D97-AF65-F5344CB8AC3E}">
        <p14:creationId xmlns:p14="http://schemas.microsoft.com/office/powerpoint/2010/main" val="6538275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2058527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Definition Provenance captures the structure of the script, including </a:t>
            </a:r>
            <a:r>
              <a:rPr lang="en-US" sz="1200" b="0" i="0" u="none" strike="noStrike" kern="1200" baseline="0" dirty="0" smtClean="0">
                <a:solidFill>
                  <a:schemeClr val="tx1"/>
                </a:solidFill>
                <a:latin typeface="+mn-lt"/>
                <a:ea typeface="+mn-ea"/>
                <a:cs typeface="+mn-cs"/>
              </a:rPr>
              <a:t>function definitions</a:t>
            </a:r>
            <a:r>
              <a:rPr lang="en-US" sz="1200" b="0" i="0" u="none" strike="noStrike" kern="1200" baseline="0" dirty="0" smtClean="0">
                <a:solidFill>
                  <a:schemeClr val="tx1"/>
                </a:solidFill>
                <a:latin typeface="+mn-lt"/>
                <a:ea typeface="+mn-ea"/>
                <a:cs typeface="+mn-cs"/>
              </a:rPr>
              <a:t>, their arguments, and function calls; it corresponds to prospective</a:t>
            </a:r>
          </a:p>
          <a:p>
            <a:r>
              <a:rPr lang="en-US" sz="1200" b="0" i="0" u="none" strike="noStrike" kern="1200" baseline="0" dirty="0" smtClean="0">
                <a:solidFill>
                  <a:schemeClr val="tx1"/>
                </a:solidFill>
                <a:latin typeface="+mn-lt"/>
                <a:ea typeface="+mn-ea"/>
                <a:cs typeface="+mn-cs"/>
              </a:rPr>
              <a:t>provenance.</a:t>
            </a:r>
          </a:p>
          <a:p>
            <a:r>
              <a:rPr lang="en-US" sz="1200" b="0" i="0" u="none" strike="noStrike" kern="1200" baseline="0" dirty="0" smtClean="0">
                <a:solidFill>
                  <a:schemeClr val="tx1"/>
                </a:solidFill>
                <a:latin typeface="+mn-lt"/>
                <a:ea typeface="+mn-ea"/>
                <a:cs typeface="+mn-cs"/>
              </a:rPr>
              <a:t>- Deployment Provenance captures the execution environment, including </a:t>
            </a:r>
            <a:r>
              <a:rPr lang="en-US" sz="1200" b="0" i="0" u="none" strike="noStrike" kern="1200" baseline="0" dirty="0" smtClean="0">
                <a:solidFill>
                  <a:schemeClr val="tx1"/>
                </a:solidFill>
                <a:latin typeface="+mn-lt"/>
                <a:ea typeface="+mn-ea"/>
                <a:cs typeface="+mn-cs"/>
              </a:rPr>
              <a:t>information about </a:t>
            </a:r>
            <a:r>
              <a:rPr lang="en-US" sz="1200" b="0" i="0" u="none" strike="noStrike" kern="1200" baseline="0" dirty="0" smtClean="0">
                <a:solidFill>
                  <a:schemeClr val="tx1"/>
                </a:solidFill>
                <a:latin typeface="+mn-lt"/>
                <a:ea typeface="+mn-ea"/>
                <a:cs typeface="+mn-cs"/>
              </a:rPr>
              <a:t>the operating system, environment variables, and libraries on</a:t>
            </a:r>
          </a:p>
          <a:p>
            <a:r>
              <a:rPr lang="en-US" sz="1200" b="0" i="0" u="none" strike="noStrike" kern="1200" baseline="0" dirty="0" smtClean="0">
                <a:solidFill>
                  <a:schemeClr val="tx1"/>
                </a:solidFill>
                <a:latin typeface="+mn-lt"/>
                <a:ea typeface="+mn-ea"/>
                <a:cs typeface="+mn-cs"/>
              </a:rPr>
              <a:t>which the script depends. As discussed before, this may change from one </a:t>
            </a:r>
            <a:r>
              <a:rPr lang="en-US" sz="1200" b="0" i="0" u="none" strike="noStrike" kern="1200" baseline="0" dirty="0" smtClean="0">
                <a:solidFill>
                  <a:schemeClr val="tx1"/>
                </a:solidFill>
                <a:latin typeface="+mn-lt"/>
                <a:ea typeface="+mn-ea"/>
                <a:cs typeface="+mn-cs"/>
              </a:rPr>
              <a:t>execution to </a:t>
            </a:r>
            <a:r>
              <a:rPr lang="en-US" sz="1200" b="0" i="0" u="none" strike="noStrike" kern="1200" baseline="0" dirty="0" smtClean="0">
                <a:solidFill>
                  <a:schemeClr val="tx1"/>
                </a:solidFill>
                <a:latin typeface="+mn-lt"/>
                <a:ea typeface="+mn-ea"/>
                <a:cs typeface="+mn-cs"/>
              </a:rPr>
              <a:t>another, even if the source code remains the same. In addition, it</a:t>
            </a:r>
          </a:p>
          <a:p>
            <a:r>
              <a:rPr lang="en-US" sz="1200" b="0" i="0" u="none" strike="noStrike" kern="1200" baseline="0" dirty="0" smtClean="0">
                <a:solidFill>
                  <a:schemeClr val="tx1"/>
                </a:solidFill>
                <a:latin typeface="+mn-lt"/>
                <a:ea typeface="+mn-ea"/>
                <a:cs typeface="+mn-cs"/>
              </a:rPr>
              <a:t>extends beyond dependencies a programmer explicitly defines, and the </a:t>
            </a:r>
            <a:r>
              <a:rPr lang="en-US" sz="1200" b="0" i="0" u="none" strike="noStrike" kern="1200" baseline="0" dirty="0" smtClean="0">
                <a:solidFill>
                  <a:schemeClr val="tx1"/>
                </a:solidFill>
                <a:latin typeface="+mn-lt"/>
                <a:ea typeface="+mn-ea"/>
                <a:cs typeface="+mn-cs"/>
              </a:rPr>
              <a:t>concrete library </a:t>
            </a:r>
            <a:r>
              <a:rPr lang="en-US" sz="1200" b="0" i="0" u="none" strike="noStrike" kern="1200" baseline="0" dirty="0" smtClean="0">
                <a:solidFill>
                  <a:schemeClr val="tx1"/>
                </a:solidFill>
                <a:latin typeface="+mn-lt"/>
                <a:ea typeface="+mn-ea"/>
                <a:cs typeface="+mn-cs"/>
              </a:rPr>
              <a:t>versions that are loaded depend on the deployment environment.</a:t>
            </a:r>
          </a:p>
          <a:p>
            <a:r>
              <a:rPr lang="en-US" sz="1200" b="0" i="0" u="none" strike="noStrike" kern="1200" baseline="0" dirty="0" smtClean="0">
                <a:solidFill>
                  <a:schemeClr val="tx1"/>
                </a:solidFill>
                <a:latin typeface="+mn-lt"/>
                <a:ea typeface="+mn-ea"/>
                <a:cs typeface="+mn-cs"/>
              </a:rPr>
              <a:t>- Execution Provenance captures the execution log for the script (e.g., </a:t>
            </a:r>
            <a:r>
              <a:rPr lang="en-US" sz="1200" b="0" i="0" u="none" strike="noStrike" kern="1200" baseline="0" dirty="0" smtClean="0">
                <a:solidFill>
                  <a:schemeClr val="tx1"/>
                </a:solidFill>
                <a:latin typeface="+mn-lt"/>
                <a:ea typeface="+mn-ea"/>
                <a:cs typeface="+mn-cs"/>
              </a:rPr>
              <a:t>function activations</a:t>
            </a:r>
            <a:r>
              <a:rPr lang="en-US" sz="1200" b="0" i="0" u="none" strike="noStrike" kern="1200" baseline="0" dirty="0" smtClean="0">
                <a:solidFill>
                  <a:schemeClr val="tx1"/>
                </a:solidFill>
                <a:latin typeface="+mn-lt"/>
                <a:ea typeface="+mn-ea"/>
                <a:cs typeface="+mn-cs"/>
              </a:rPr>
              <a:t>, argument values, and return values); it corresponds to retrospective</a:t>
            </a:r>
          </a:p>
          <a:p>
            <a:r>
              <a:rPr lang="en-US" sz="1200" b="0" i="0" u="none" strike="noStrike" kern="1200" baseline="0" dirty="0" smtClean="0">
                <a:solidFill>
                  <a:schemeClr val="tx1"/>
                </a:solidFill>
                <a:latin typeface="+mn-lt"/>
                <a:ea typeface="+mn-ea"/>
                <a:cs typeface="+mn-cs"/>
              </a:rPr>
              <a:t>provenance.</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298812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a:t>
            </a:r>
            <a:r>
              <a:rPr lang="en-US" dirty="0" smtClean="0"/>
              <a:t>our techniques are general, we implemented </a:t>
            </a:r>
            <a:r>
              <a:rPr lang="en-US" dirty="0" err="1" smtClean="0"/>
              <a:t>noWorkflow</a:t>
            </a:r>
            <a:r>
              <a:rPr lang="en-US" dirty="0" smtClean="0"/>
              <a:t> to capture</a:t>
            </a:r>
            <a:r>
              <a:rPr lang="en-US" baseline="0" dirty="0" smtClean="0"/>
              <a:t> provenance of Python </a:t>
            </a:r>
            <a:r>
              <a:rPr lang="en-US" baseline="0" dirty="0" err="1" smtClean="0"/>
              <a:t>scritps</a:t>
            </a:r>
            <a:r>
              <a:rPr lang="en-US" baseline="0" dirty="0" smtClean="0"/>
              <a:t>, since this is a very common language among scientists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853780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a:t>
            </a:r>
            <a:r>
              <a:rPr lang="en-US" dirty="0" err="1" smtClean="0"/>
              <a:t>noWorkflow</a:t>
            </a:r>
            <a:r>
              <a:rPr lang="en-US" dirty="0" smtClean="0"/>
              <a:t> is divided</a:t>
            </a:r>
            <a:r>
              <a:rPr lang="en-US" baseline="0" dirty="0" smtClean="0"/>
              <a:t> in three main layers.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01710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a:t>
            </a:r>
            <a:r>
              <a:rPr lang="en-US" dirty="0" err="1" smtClean="0"/>
              <a:t>noWorkflow</a:t>
            </a:r>
            <a:r>
              <a:rPr lang="en-US" dirty="0" smtClean="0"/>
              <a:t> is divided</a:t>
            </a:r>
            <a:r>
              <a:rPr lang="en-US" baseline="0" dirty="0" smtClean="0"/>
              <a:t> in three main layers.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2017102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t>
            </a:r>
            <a:r>
              <a:rPr lang="en-US" dirty="0" err="1" smtClean="0"/>
              <a:t>noWorkflow</a:t>
            </a:r>
            <a:r>
              <a:rPr lang="en-US" dirty="0" smtClean="0"/>
              <a:t> would capture the </a:t>
            </a:r>
            <a:r>
              <a:rPr lang="en-US" dirty="0" err="1" smtClean="0"/>
              <a:t>run_simulation</a:t>
            </a:r>
            <a:r>
              <a:rPr lang="en-US" dirty="0" smtClean="0"/>
              <a:t> function definition, together with its arguments </a:t>
            </a:r>
            <a:r>
              <a:rPr lang="en-US" dirty="0" err="1" smtClean="0"/>
              <a:t>data_a</a:t>
            </a:r>
            <a:r>
              <a:rPr lang="en-US" baseline="0" dirty="0" smtClean="0"/>
              <a:t> and </a:t>
            </a:r>
            <a:r>
              <a:rPr lang="en-US" baseline="0" dirty="0" err="1" smtClean="0"/>
              <a:t>data_b</a:t>
            </a:r>
            <a:r>
              <a:rPr lang="en-US" baseline="0" dirty="0" smtClean="0"/>
              <a:t>. It would also capture that </a:t>
            </a:r>
            <a:r>
              <a:rPr lang="en-US" baseline="0" dirty="0" err="1" smtClean="0"/>
              <a:t>run_simulation</a:t>
            </a:r>
            <a:r>
              <a:rPr lang="en-US" baseline="0" dirty="0" smtClean="0"/>
              <a:t> calls functions </a:t>
            </a:r>
            <a:r>
              <a:rPr lang="en-US" baseline="0" dirty="0" err="1" smtClean="0"/>
              <a:t>csv_read</a:t>
            </a:r>
            <a:r>
              <a:rPr lang="en-US" baseline="0" dirty="0" smtClean="0"/>
              <a:t> and simulate, and their respective parameters. </a:t>
            </a:r>
          </a:p>
          <a:p>
            <a:endParaRPr lang="en-US" baseline="0" dirty="0" smtClean="0"/>
          </a:p>
          <a:p>
            <a:r>
              <a:rPr lang="en-US" baseline="0" dirty="0" smtClean="0"/>
              <a:t>This is all captured before running the script.</a:t>
            </a:r>
          </a:p>
          <a:p>
            <a:endParaRPr lang="en-US" baseline="0" dirty="0" smtClean="0"/>
          </a:p>
          <a:p>
            <a:r>
              <a:rPr lang="en-US" baseline="0" dirty="0" smtClean="0"/>
              <a:t>Trial id= execution number automatically generated by </a:t>
            </a:r>
            <a:r>
              <a:rPr lang="en-US" baseline="0" dirty="0" err="1" smtClean="0"/>
              <a:t>noWorkflow</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282093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that</a:t>
            </a:r>
            <a:r>
              <a:rPr lang="en-US" baseline="0" dirty="0" smtClean="0"/>
              <a:t> our simple example depends on 703 modules!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221799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term </a:t>
            </a:r>
            <a:r>
              <a:rPr lang="en-US" dirty="0" smtClean="0"/>
              <a:t>“function activation” here, that</a:t>
            </a:r>
            <a:r>
              <a:rPr lang="en-US" baseline="0" dirty="0" smtClean="0"/>
              <a:t> is different from function call. Function activation refers to when functions are actually executed during runtime.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413801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a:t>
            </a:r>
            <a:r>
              <a:rPr lang="en-US" dirty="0" err="1" smtClean="0"/>
              <a:t>data.append</a:t>
            </a:r>
            <a:r>
              <a:rPr lang="en-US" baseline="0" dirty="0" smtClean="0"/>
              <a:t> function is called several times, because it is inside a for loop. This information is kept by </a:t>
            </a:r>
            <a:r>
              <a:rPr lang="en-US" baseline="0" dirty="0" err="1" smtClean="0"/>
              <a:t>noWorkflow</a:t>
            </a:r>
            <a:r>
              <a:rPr lang="en-US" baseline="0" dirty="0" smtClean="0"/>
              <a:t> because </a:t>
            </a:r>
            <a:r>
              <a:rPr lang="en-US" baseline="0" dirty="0" err="1" smtClean="0"/>
              <a:t>data.append</a:t>
            </a:r>
            <a:r>
              <a:rPr lang="en-US" baseline="0" dirty="0" smtClean="0"/>
              <a:t> is called by a user-defined function. However, functions called by </a:t>
            </a:r>
            <a:r>
              <a:rPr lang="en-US" baseline="0" dirty="0" err="1" smtClean="0"/>
              <a:t>data.append</a:t>
            </a:r>
            <a:r>
              <a:rPr lang="en-US" baseline="0" dirty="0" smtClean="0"/>
              <a:t> are not registered by </a:t>
            </a:r>
            <a:r>
              <a:rPr lang="en-US" baseline="0" dirty="0" err="1" smtClean="0"/>
              <a:t>noWorkflow</a:t>
            </a:r>
            <a:r>
              <a:rPr lang="en-US" baseline="0" dirty="0" smtClean="0"/>
              <a:t> by default. </a:t>
            </a:r>
            <a:r>
              <a:rPr lang="en-US" baseline="0" dirty="0" smtClean="0"/>
              <a:t>In our opinion, this is not a problem because the scientist would not know those other functions anyway, and it would be hard to make sense of all of that extra data.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1787616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possible</a:t>
            </a:r>
            <a:r>
              <a:rPr lang="en-US" baseline="0" dirty="0" smtClean="0"/>
              <a:t> side-effect of </a:t>
            </a:r>
            <a:r>
              <a:rPr lang="en-US" baseline="0" dirty="0" smtClean="0"/>
              <a:t>this default behavior is </a:t>
            </a:r>
            <a:r>
              <a:rPr lang="en-US" baseline="0" dirty="0" smtClean="0"/>
              <a:t>related to missing file open function calls. In this example, </a:t>
            </a:r>
            <a:r>
              <a:rPr lang="en-US" baseline="0" dirty="0" err="1" smtClean="0"/>
              <a:t>savefig</a:t>
            </a:r>
            <a:r>
              <a:rPr lang="en-US" baseline="0" dirty="0" smtClean="0"/>
              <a:t> call open and writes to the file </a:t>
            </a:r>
            <a:r>
              <a:rPr lang="en-US" baseline="0" dirty="0" err="1" smtClean="0"/>
              <a:t>output.png</a:t>
            </a:r>
            <a:r>
              <a:rPr lang="en-US" baseline="0" dirty="0" smtClean="0"/>
              <a:t>, but since it is not a user-defined function, the call to the open function would no be captured.</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178761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 </a:t>
            </a:r>
            <a:r>
              <a:rPr lang="en-US" dirty="0" err="1" smtClean="0"/>
              <a:t>noWorkflow</a:t>
            </a:r>
            <a:r>
              <a:rPr lang="en-US" baseline="0" dirty="0" smtClean="0"/>
              <a:t> uses…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3122196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lots of work on Workflow Systems</a:t>
            </a:r>
            <a:r>
              <a:rPr lang="en-US" baseline="0" dirty="0" smtClean="0"/>
              <a:t> aiming at capturing and analyzing provenance data of experiments that are run under these systems. However, lots of scientists still use scripts to run their experiments, and do not want, or simply can’t move them to workflow systems.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62645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function</a:t>
            </a:r>
            <a:r>
              <a:rPr lang="en-US" baseline="0" dirty="0" smtClean="0"/>
              <a:t> activations, and groups then if they belong to the same context (for example, if they belong to the same loop, as </a:t>
            </a:r>
            <a:r>
              <a:rPr lang="en-US" baseline="0" dirty="0" err="1" smtClean="0"/>
              <a:t>list_append</a:t>
            </a:r>
            <a:r>
              <a:rPr lang="en-US" baseline="0" dirty="0" smtClean="0"/>
              <a:t>, in the example). When a function calls another function, there is a solid black arrow from the caller node to the called node. Gray arrows represent sequence (that is, function simulate is called after </a:t>
            </a:r>
            <a:r>
              <a:rPr lang="en-US" baseline="0" dirty="0" err="1" smtClean="0"/>
              <a:t>csv_read</a:t>
            </a:r>
            <a:r>
              <a:rPr lang="en-US" baseline="0" dirty="0" smtClean="0"/>
              <a:t>), and dashed arrows represent return points (for example, when simulate ends, the control flow returns to </a:t>
            </a:r>
            <a:r>
              <a:rPr lang="en-US" baseline="0" dirty="0" err="1" smtClean="0"/>
              <a:t>run_simulation</a:t>
            </a:r>
            <a:r>
              <a:rPr lang="en-US" baseline="0" dirty="0" smtClean="0"/>
              <a:t>).</a:t>
            </a:r>
          </a:p>
          <a:p>
            <a:endParaRPr lang="en-US" baseline="0" dirty="0" smtClean="0"/>
          </a:p>
          <a:p>
            <a:r>
              <a:rPr lang="en-US" baseline="0" dirty="0" smtClean="0"/>
              <a:t>Nodes are colored according to a traffic light scale. Green nodes are used for functions that run fast, and red nodes represent functions that run slowly.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2616283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tooltip window provides more detailed information about each vertex, including descriptions of each function activation.</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957273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diff-base</a:t>
            </a:r>
            <a:r>
              <a:rPr lang="en-US" baseline="0" dirty="0" smtClean="0"/>
              <a:t>d analysis is capable of comparing two different trials. </a:t>
            </a:r>
            <a:r>
              <a:rPr lang="en-US" dirty="0" smtClean="0"/>
              <a:t>Currently,</a:t>
            </a:r>
            <a:r>
              <a:rPr lang="en-US" baseline="0" dirty="0" smtClean="0"/>
              <a:t> our diff based analysis is able to detect differences in modules and on the environment, as a proof of concept. Other comparisons can be easily added in the future.  </a:t>
            </a:r>
          </a:p>
          <a:p>
            <a:r>
              <a:rPr lang="en-US" baseline="0" dirty="0" smtClean="0"/>
              <a:t>In this example, we are comparing trial 1 and 1002, and we can easily see new module dependencies,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138856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environment changes.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3403040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a:t>
            </a:r>
            <a:r>
              <a:rPr lang="en-US" baseline="0" dirty="0" smtClean="0"/>
              <a:t> two queries that were created by a specialist </a:t>
            </a:r>
            <a:r>
              <a:rPr lang="en-US" baseline="0" dirty="0" smtClean="0"/>
              <a:t>user using the predefined rules generated by </a:t>
            </a:r>
            <a:r>
              <a:rPr lang="en-US" baseline="0" dirty="0" err="1" smtClean="0"/>
              <a:t>noWorkflow</a:t>
            </a:r>
            <a:r>
              <a:rPr lang="en-US" baseline="0" dirty="0" smtClean="0"/>
              <a:t>. </a:t>
            </a:r>
            <a:r>
              <a:rPr lang="en-US" dirty="0" smtClean="0"/>
              <a:t>The first</a:t>
            </a:r>
            <a:r>
              <a:rPr lang="en-US" baseline="0" dirty="0" smtClean="0"/>
              <a:t> query finds out what files have changed during the execution of this trial. </a:t>
            </a:r>
          </a:p>
          <a:p>
            <a:r>
              <a:rPr lang="en-US" baseline="0" dirty="0" smtClean="0"/>
              <a:t>The second query retrieves all files that may have influenced the change on file </a:t>
            </a:r>
            <a:r>
              <a:rPr lang="en-US" baseline="0" dirty="0" err="1" smtClean="0"/>
              <a:t>output.png</a:t>
            </a:r>
            <a:r>
              <a:rPr lang="en-US" baseline="0" dirty="0" smtClean="0"/>
              <a:t>. </a:t>
            </a:r>
            <a:r>
              <a:rPr lang="en-US" dirty="0" smtClean="0">
                <a:effectLst/>
              </a:rPr>
              <a:t>The rationale of the rule considers that a file $x$ influenced on a file $y$ if file $x$ was read before file $y$ was written. Also, file $y$ must have been written by a function that was activated after the function that read $x$.</a:t>
            </a:r>
            <a:endParaRPr lang="en-US" dirty="0">
              <a:effectLst/>
            </a:endParaRPr>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74705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68504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Generated for all functions, with</a:t>
            </a:r>
            <a:r>
              <a:rPr lang="en-US" baseline="0" dirty="0" smtClean="0"/>
              <a:t> depth 10.</a:t>
            </a:r>
          </a:p>
          <a:p>
            <a:r>
              <a:rPr lang="en-US" baseline="0" dirty="0" smtClean="0"/>
              <a:t>14404 </a:t>
            </a:r>
            <a:r>
              <a:rPr lang="en-US" baseline="0" smtClean="0"/>
              <a:t>function activations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135623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reasons for this. </a:t>
            </a:r>
          </a:p>
          <a:p>
            <a:r>
              <a:rPr lang="en-US" dirty="0" smtClean="0"/>
              <a:t>First,</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5558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scientists still need</a:t>
            </a:r>
            <a:r>
              <a:rPr lang="en-US" baseline="0" dirty="0" smtClean="0"/>
              <a:t> provenance data about their experiments. However, capturing provenance outside a workflow system is challenging.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43545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smtClean="0"/>
              <a:t>problem has been investigated in the literature</a:t>
            </a:r>
            <a:r>
              <a:rPr lang="en-US" baseline="0" dirty="0" smtClean="0"/>
              <a:t> for a while.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26782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Provenance</a:t>
            </a:r>
            <a:r>
              <a:rPr lang="en-US" baseline="0" dirty="0" err="1" smtClean="0"/>
              <a:t>Curious</a:t>
            </a:r>
            <a:r>
              <a:rPr lang="en-US" baseline="0" dirty="0" smtClean="0"/>
              <a:t> requires the user to inform, for each operation, which one reads or writes persistent data.</a:t>
            </a:r>
          </a:p>
          <a:p>
            <a:r>
              <a:rPr lang="en-US" dirty="0" smtClean="0"/>
              <a:t>LLVM </a:t>
            </a:r>
            <a:r>
              <a:rPr lang="en-US" dirty="0" smtClean="0"/>
              <a:t>– Low Level Virtual Machine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07850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 overcomes these limitations.</a:t>
            </a:r>
            <a:r>
              <a:rPr lang="en-US" baseline="0" dirty="0" smtClean="0"/>
              <a:t> It is called </a:t>
            </a:r>
            <a:r>
              <a:rPr lang="en-US" baseline="0" dirty="0" err="1" smtClean="0"/>
              <a:t>noWorkflow</a:t>
            </a:r>
            <a:r>
              <a:rPr lang="en-US" baseline="0" dirty="0" smtClean="0"/>
              <a:t>, resembling the </a:t>
            </a:r>
            <a:r>
              <a:rPr lang="en-US" baseline="0" dirty="0" err="1" smtClean="0"/>
              <a:t>noSQL</a:t>
            </a:r>
            <a:r>
              <a:rPr lang="en-US" baseline="0" dirty="0" smtClean="0"/>
              <a:t> nomenclature, and stands for not only workflows. The </a:t>
            </a:r>
            <a:r>
              <a:rPr lang="en-US" baseline="0" dirty="0" smtClean="0"/>
              <a:t>key </a:t>
            </a:r>
            <a:r>
              <a:rPr lang="en-US" baseline="0" dirty="0" smtClean="0"/>
              <a:t>idea is that experiments that are outside workflow systems can still benefit from provenance capabilities. </a:t>
            </a:r>
          </a:p>
          <a:p>
            <a:r>
              <a:rPr lang="en-US" dirty="0" smtClean="0"/>
              <a:t>However, before introducing </a:t>
            </a:r>
            <a:r>
              <a:rPr lang="en-US" dirty="0" err="1" smtClean="0"/>
              <a:t>noWorkflow</a:t>
            </a:r>
            <a:r>
              <a:rPr lang="en-US" dirty="0" smtClean="0"/>
              <a:t>,</a:t>
            </a:r>
            <a:r>
              <a:rPr lang="en-US" baseline="0" dirty="0" smtClean="0"/>
              <a:t> let’s talk a little bit about types of Provenance. </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93579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wrapping required by a </a:t>
            </a:r>
            <a:r>
              <a:rPr lang="en-US" sz="1200" b="0" i="0" u="none" strike="noStrike" kern="1200" baseline="0" dirty="0" err="1" smtClean="0">
                <a:solidFill>
                  <a:schemeClr val="tx1"/>
                </a:solidFill>
                <a:latin typeface="+mn-lt"/>
                <a:ea typeface="+mn-ea"/>
                <a:cs typeface="+mn-cs"/>
              </a:rPr>
              <a:t>WfMS</a:t>
            </a:r>
            <a:r>
              <a:rPr lang="en-US" sz="1200" b="0" i="0" u="none" strike="noStrike" kern="1200" baseline="0" dirty="0" smtClean="0">
                <a:solidFill>
                  <a:schemeClr val="tx1"/>
                </a:solidFill>
                <a:latin typeface="+mn-lt"/>
                <a:ea typeface="+mn-ea"/>
                <a:cs typeface="+mn-cs"/>
              </a:rPr>
              <a:t> to orchestrate the </a:t>
            </a:r>
            <a:r>
              <a:rPr lang="en-US" sz="1200" b="0" i="0" u="none" strike="noStrike" kern="1200" baseline="0" dirty="0" smtClean="0">
                <a:solidFill>
                  <a:schemeClr val="tx1"/>
                </a:solidFill>
                <a:latin typeface="+mn-lt"/>
                <a:ea typeface="+mn-ea"/>
                <a:cs typeface="+mn-cs"/>
              </a:rPr>
              <a:t>execution of </a:t>
            </a:r>
            <a:r>
              <a:rPr lang="en-US" sz="1200" b="0" i="0" u="none" strike="noStrike" kern="1200" baseline="0" dirty="0" smtClean="0">
                <a:solidFill>
                  <a:schemeClr val="tx1"/>
                </a:solidFill>
                <a:latin typeface="+mn-lt"/>
                <a:ea typeface="+mn-ea"/>
                <a:cs typeface="+mn-cs"/>
              </a:rPr>
              <a:t>modules from a tool or library naturally creates a level of abstraction for </a:t>
            </a:r>
            <a:r>
              <a:rPr lang="en-US" sz="1200" b="0" i="0" u="none" strike="noStrike" kern="1200" baseline="0" dirty="0" smtClean="0">
                <a:solidFill>
                  <a:schemeClr val="tx1"/>
                </a:solidFill>
                <a:latin typeface="+mn-lt"/>
                <a:ea typeface="+mn-ea"/>
                <a:cs typeface="+mn-cs"/>
              </a:rPr>
              <a:t>the execution</a:t>
            </a:r>
            <a:r>
              <a:rPr lang="en-US" sz="1200" b="0" i="0" u="none" strike="noStrike" kern="1200" baseline="0" dirty="0" smtClean="0">
                <a:solidFill>
                  <a:schemeClr val="tx1"/>
                </a:solidFill>
                <a:latin typeface="+mn-lt"/>
                <a:ea typeface="+mn-ea"/>
                <a:cs typeface="+mn-cs"/>
              </a:rPr>
              <a:t>: the module is a black box and its details are hidden. Because </a:t>
            </a:r>
            <a:r>
              <a:rPr lang="en-US" sz="1200" b="0" i="0" u="none" strike="noStrike" kern="1200" baseline="0" dirty="0" smtClean="0">
                <a:solidFill>
                  <a:schemeClr val="tx1"/>
                </a:solidFill>
                <a:latin typeface="+mn-lt"/>
                <a:ea typeface="+mn-ea"/>
                <a:cs typeface="+mn-cs"/>
              </a:rPr>
              <a:t>the wrapped </a:t>
            </a:r>
            <a:r>
              <a:rPr lang="en-US" sz="1200" b="0" i="0" u="none" strike="noStrike" kern="1200" baseline="0" dirty="0" smtClean="0">
                <a:solidFill>
                  <a:schemeClr val="tx1"/>
                </a:solidFill>
                <a:latin typeface="+mn-lt"/>
                <a:ea typeface="+mn-ea"/>
                <a:cs typeface="+mn-cs"/>
              </a:rPr>
              <a:t>libraries are integrated with the </a:t>
            </a:r>
            <a:r>
              <a:rPr lang="en-US" sz="1200" b="0" i="0" u="none" strike="noStrike" kern="1200" baseline="0" dirty="0" err="1" smtClean="0">
                <a:solidFill>
                  <a:schemeClr val="tx1"/>
                </a:solidFill>
                <a:latin typeface="+mn-lt"/>
                <a:ea typeface="+mn-ea"/>
                <a:cs typeface="+mn-cs"/>
              </a:rPr>
              <a:t>WfMS</a:t>
            </a:r>
            <a:r>
              <a:rPr lang="en-US" sz="1200" b="0" i="0" u="none" strike="noStrike" kern="1200" baseline="0" dirty="0" smtClean="0">
                <a:solidFill>
                  <a:schemeClr val="tx1"/>
                </a:solidFill>
                <a:latin typeface="+mn-lt"/>
                <a:ea typeface="+mn-ea"/>
                <a:cs typeface="+mn-cs"/>
              </a:rPr>
              <a:t>, it is possible for the system </a:t>
            </a:r>
            <a:r>
              <a:rPr lang="en-US" sz="1200" b="0" i="0" u="none" strike="noStrike" kern="1200" baseline="0" dirty="0" smtClean="0">
                <a:solidFill>
                  <a:schemeClr val="tx1"/>
                </a:solidFill>
                <a:latin typeface="+mn-lt"/>
                <a:ea typeface="+mn-ea"/>
                <a:cs typeface="+mn-cs"/>
              </a:rPr>
              <a:t>to track </a:t>
            </a:r>
            <a:r>
              <a:rPr lang="en-US" sz="1200" b="0" i="0" u="none" strike="noStrike" kern="1200" baseline="0" dirty="0" smtClean="0">
                <a:solidFill>
                  <a:schemeClr val="tx1"/>
                </a:solidFill>
                <a:latin typeface="+mn-lt"/>
                <a:ea typeface="+mn-ea"/>
                <a:cs typeface="+mn-cs"/>
              </a:rPr>
              <a:t>and control them, e.g., to detect that a wrapped library has changed </a:t>
            </a:r>
            <a:r>
              <a:rPr lang="en-US" sz="1200" b="0" i="0" u="none" strike="noStrike" kern="1200" baseline="0" dirty="0" smtClean="0">
                <a:solidFill>
                  <a:schemeClr val="tx1"/>
                </a:solidFill>
                <a:latin typeface="+mn-lt"/>
                <a:ea typeface="+mn-ea"/>
                <a:cs typeface="+mn-cs"/>
              </a:rPr>
              <a:t>and to </a:t>
            </a:r>
            <a:r>
              <a:rPr lang="en-US" sz="1200" b="0" i="0" u="none" strike="noStrike" kern="1200" baseline="0" dirty="0" smtClean="0">
                <a:solidFill>
                  <a:schemeClr val="tx1"/>
                </a:solidFill>
                <a:latin typeface="+mn-lt"/>
                <a:ea typeface="+mn-ea"/>
                <a:cs typeface="+mn-cs"/>
              </a:rPr>
              <a:t>upgrade the workflows accordingly.</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018837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script </a:t>
            </a:r>
            <a:r>
              <a:rPr lang="en-US" sz="1200" b="0" i="0" u="none" strike="noStrike" kern="1200" baseline="0" dirty="0" smtClean="0">
                <a:solidFill>
                  <a:schemeClr val="tx1"/>
                </a:solidFill>
                <a:latin typeface="+mn-lt"/>
                <a:ea typeface="+mn-ea"/>
                <a:cs typeface="+mn-cs"/>
              </a:rPr>
              <a:t>depends on </a:t>
            </a:r>
            <a:r>
              <a:rPr lang="en-US" sz="1200" b="0" i="0" u="none" strike="noStrike" kern="1200" baseline="0" dirty="0" smtClean="0">
                <a:solidFill>
                  <a:schemeClr val="tx1"/>
                </a:solidFill>
                <a:latin typeface="+mn-lt"/>
                <a:ea typeface="+mn-ea"/>
                <a:cs typeface="+mn-cs"/>
              </a:rPr>
              <a:t>703 distinct modules, although only four are explicitly </a:t>
            </a:r>
            <a:r>
              <a:rPr lang="en-US" sz="1200" b="0" i="0" u="none" strike="noStrike" kern="1200" baseline="0" dirty="0" smtClean="0">
                <a:solidFill>
                  <a:schemeClr val="tx1"/>
                </a:solidFill>
                <a:latin typeface="+mn-lt"/>
                <a:ea typeface="+mn-ea"/>
                <a:cs typeface="+mn-cs"/>
              </a:rPr>
              <a:t>declared. Suppose </a:t>
            </a:r>
            <a:r>
              <a:rPr lang="en-US" sz="1200" b="0" i="0" u="none" strike="noStrike" kern="1200" baseline="0" dirty="0" smtClean="0">
                <a:solidFill>
                  <a:schemeClr val="tx1"/>
                </a:solidFill>
                <a:latin typeface="+mn-lt"/>
                <a:ea typeface="+mn-ea"/>
                <a:cs typeface="+mn-cs"/>
              </a:rPr>
              <a:t>we run the experiment script once and obtain a result. If later, </a:t>
            </a:r>
            <a:r>
              <a:rPr lang="en-US" sz="1200" b="0" i="0" u="none" strike="noStrike" kern="1200" baseline="0" dirty="0" smtClean="0">
                <a:solidFill>
                  <a:schemeClr val="tx1"/>
                </a:solidFill>
                <a:latin typeface="+mn-lt"/>
                <a:ea typeface="+mn-ea"/>
                <a:cs typeface="+mn-cs"/>
              </a:rPr>
              <a:t>software is </a:t>
            </a:r>
            <a:r>
              <a:rPr lang="en-US" sz="1200" b="0" i="0" u="none" strike="noStrike" kern="1200" baseline="0" dirty="0" smtClean="0">
                <a:solidFill>
                  <a:schemeClr val="tx1"/>
                </a:solidFill>
                <a:latin typeface="+mn-lt"/>
                <a:ea typeface="+mn-ea"/>
                <a:cs typeface="+mn-cs"/>
              </a:rPr>
              <a:t>installed (or upgraded) that silently updates one of the modules on </a:t>
            </a:r>
            <a:r>
              <a:rPr lang="en-US" sz="1200" b="0" i="0" u="none" strike="noStrike" kern="1200" baseline="0" dirty="0" smtClean="0">
                <a:solidFill>
                  <a:schemeClr val="tx1"/>
                </a:solidFill>
                <a:latin typeface="+mn-lt"/>
                <a:ea typeface="+mn-ea"/>
                <a:cs typeface="+mn-cs"/>
              </a:rPr>
              <a:t>which the </a:t>
            </a:r>
            <a:r>
              <a:rPr lang="en-US" sz="1200" b="0" i="0" u="none" strike="noStrike" kern="1200" baseline="0" dirty="0" smtClean="0">
                <a:solidFill>
                  <a:schemeClr val="tx1"/>
                </a:solidFill>
                <a:latin typeface="+mn-lt"/>
                <a:ea typeface="+mn-ea"/>
                <a:cs typeface="+mn-cs"/>
              </a:rPr>
              <a:t>experiment script depends, the next execution may produce a different result</a:t>
            </a:r>
            <a:r>
              <a:rPr lang="en-US" sz="1200" b="0" i="0" u="none" strike="noStrike" kern="1200" baseline="0" dirty="0" smtClean="0">
                <a:solidFill>
                  <a:schemeClr val="tx1"/>
                </a:solidFill>
                <a:latin typeface="+mn-lt"/>
                <a:ea typeface="+mn-ea"/>
                <a:cs typeface="+mn-cs"/>
              </a:rPr>
              <a:t>, even </a:t>
            </a:r>
            <a:r>
              <a:rPr lang="en-US" sz="1200" b="0" i="0" u="none" strike="noStrike" kern="1200" baseline="0" dirty="0" smtClean="0">
                <a:solidFill>
                  <a:schemeClr val="tx1"/>
                </a:solidFill>
                <a:latin typeface="+mn-lt"/>
                <a:ea typeface="+mn-ea"/>
                <a:cs typeface="+mn-cs"/>
              </a:rPr>
              <a:t>though its source code remains unchanged. If these dependencies </a:t>
            </a:r>
            <a:r>
              <a:rPr lang="en-US" sz="1200" b="0" i="0" u="none" strike="noStrike" kern="1200" baseline="0" dirty="0" smtClean="0">
                <a:solidFill>
                  <a:schemeClr val="tx1"/>
                </a:solidFill>
                <a:latin typeface="+mn-lt"/>
                <a:ea typeface="+mn-ea"/>
                <a:cs typeface="+mn-cs"/>
              </a:rPr>
              <a:t>are not </a:t>
            </a:r>
            <a:r>
              <a:rPr lang="en-US" sz="1200" b="0" i="0" u="none" strike="noStrike" kern="1200" baseline="0" dirty="0" smtClean="0">
                <a:solidFill>
                  <a:schemeClr val="tx1"/>
                </a:solidFill>
                <a:latin typeface="+mn-lt"/>
                <a:ea typeface="+mn-ea"/>
                <a:cs typeface="+mn-cs"/>
              </a:rPr>
              <a:t>systematically captured, it may be difficult to understand why results </a:t>
            </a:r>
            <a:r>
              <a:rPr lang="en-US" sz="1200" b="0" i="0" u="none" strike="noStrike" kern="1200" baseline="0" dirty="0" smtClean="0">
                <a:solidFill>
                  <a:schemeClr val="tx1"/>
                </a:solidFill>
                <a:latin typeface="+mn-lt"/>
                <a:ea typeface="+mn-ea"/>
                <a:cs typeface="+mn-cs"/>
              </a:rPr>
              <a:t>are different </a:t>
            </a:r>
            <a:r>
              <a:rPr lang="en-US" sz="1200" b="0" i="0" u="none" strike="noStrike" kern="1200" baseline="0" dirty="0" smtClean="0">
                <a:solidFill>
                  <a:schemeClr val="tx1"/>
                </a:solidFill>
                <a:latin typeface="+mn-lt"/>
                <a:ea typeface="+mn-ea"/>
                <a:cs typeface="+mn-cs"/>
              </a:rPr>
              <a:t>between executions that are apparently identical</a:t>
            </a:r>
            <a:r>
              <a:rPr lang="en-US" sz="1200" b="0" i="0" u="none" strike="noStrike" kern="1200" baseline="0" dirty="0" smtClean="0">
                <a:solidFill>
                  <a:schemeClr val="tx1"/>
                </a:solidFill>
                <a:latin typeface="+mn-lt"/>
                <a:ea typeface="+mn-ea"/>
                <a:cs typeface="+mn-cs"/>
              </a:rPr>
              <a:t>. The </a:t>
            </a:r>
            <a:r>
              <a:rPr lang="en-US" sz="1200" b="0" i="0" u="none" strike="noStrike" kern="1200" baseline="0" dirty="0" smtClean="0">
                <a:solidFill>
                  <a:schemeClr val="tx1"/>
                </a:solidFill>
                <a:latin typeface="+mn-lt"/>
                <a:ea typeface="+mn-ea"/>
                <a:cs typeface="+mn-cs"/>
              </a:rPr>
              <a:t>provenance needed here is neither prospective nor retrospective, and </a:t>
            </a:r>
            <a:r>
              <a:rPr lang="en-US" sz="1200" b="0" i="0" u="none" strike="noStrike" kern="1200" baseline="0" dirty="0" smtClean="0">
                <a:solidFill>
                  <a:schemeClr val="tx1"/>
                </a:solidFill>
                <a:latin typeface="+mn-lt"/>
                <a:ea typeface="+mn-ea"/>
                <a:cs typeface="+mn-cs"/>
              </a:rPr>
              <a:t>it needs </a:t>
            </a:r>
            <a:r>
              <a:rPr lang="en-US" sz="1200" b="0" i="0" u="none" strike="noStrike" kern="1200" baseline="0" dirty="0" smtClean="0">
                <a:solidFill>
                  <a:schemeClr val="tx1"/>
                </a:solidFill>
                <a:latin typeface="+mn-lt"/>
                <a:ea typeface="+mn-ea"/>
                <a:cs typeface="+mn-cs"/>
              </a:rPr>
              <a:t>to be captured right before execution. Borrowing terms from software engineering</a:t>
            </a:r>
            <a:r>
              <a:rPr lang="en-US" sz="1200" b="0" i="0" u="none" strike="noStrike" kern="1200" baseline="0" dirty="0" smtClean="0">
                <a:solidFill>
                  <a:schemeClr val="tx1"/>
                </a:solidFill>
                <a:latin typeface="+mn-lt"/>
                <a:ea typeface="+mn-ea"/>
                <a:cs typeface="+mn-cs"/>
              </a:rPr>
              <a:t>, where </a:t>
            </a:r>
            <a:r>
              <a:rPr lang="en-US" sz="1200" b="0" i="0" u="none" strike="noStrike" kern="1200" baseline="0" dirty="0" smtClean="0">
                <a:solidFill>
                  <a:schemeClr val="tx1"/>
                </a:solidFill>
                <a:latin typeface="+mn-lt"/>
                <a:ea typeface="+mn-ea"/>
                <a:cs typeface="+mn-cs"/>
              </a:rPr>
              <a:t>software goes through three phases, i.e., definition , deployment </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smtClean="0">
                <a:solidFill>
                  <a:schemeClr val="tx1"/>
                </a:solidFill>
                <a:latin typeface="+mn-lt"/>
                <a:ea typeface="+mn-ea"/>
                <a:cs typeface="+mn-cs"/>
              </a:rPr>
              <a:t>execution  [9], we define three types of provenance needed for scripts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8358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x-none" smtClean="0"/>
              <a:t>IPAW 2014</a:t>
            </a:r>
            <a:endParaRPr lang="pt-BR"/>
          </a:p>
        </p:txBody>
      </p:sp>
      <p:sp>
        <p:nvSpPr>
          <p:cNvPr id="5" name="Espaço Reservado para Rodapé 4"/>
          <p:cNvSpPr>
            <a:spLocks noGrp="1"/>
          </p:cNvSpPr>
          <p:nvPr>
            <p:ph type="ftr" sz="quarter" idx="11"/>
          </p:nvPr>
        </p:nvSpPr>
        <p:spPr/>
        <p:txBody>
          <a:bodyPr/>
          <a:lstStyle/>
          <a:p>
            <a:r>
              <a:rPr lang="pt-BR" smtClean="0"/>
              <a:t>noWorkflow</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x-none" smtClean="0"/>
              <a:t>IPAW 2014</a:t>
            </a:r>
            <a:endParaRPr lang="pt-BR"/>
          </a:p>
        </p:txBody>
      </p:sp>
      <p:sp>
        <p:nvSpPr>
          <p:cNvPr id="5" name="Espaço Reservado para Rodapé 4"/>
          <p:cNvSpPr>
            <a:spLocks noGrp="1"/>
          </p:cNvSpPr>
          <p:nvPr>
            <p:ph type="ftr" sz="quarter" idx="11"/>
          </p:nvPr>
        </p:nvSpPr>
        <p:spPr/>
        <p:txBody>
          <a:bodyPr/>
          <a:lstStyle/>
          <a:p>
            <a:r>
              <a:rPr lang="pt-BR" smtClean="0"/>
              <a:t>noWorkflow</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a:xfrm>
            <a:off x="457200" y="6243638"/>
            <a:ext cx="2133600" cy="457200"/>
          </a:xfrm>
        </p:spPr>
        <p:txBody>
          <a:bodyPr/>
          <a:lstStyle>
            <a:lvl1pPr>
              <a:defRPr/>
            </a:lvl1pPr>
          </a:lstStyle>
          <a:p>
            <a:r>
              <a:rPr lang="x-none" smtClean="0"/>
              <a:t>IPAW 2014</a:t>
            </a:r>
            <a:endParaRPr lang="pt-B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pt-BR" smtClean="0"/>
              <a:t>noWorkflow</a:t>
            </a:r>
            <a:endParaRPr lang="pt-BR"/>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B2A62B1A-EC62-344D-A2ED-6A0357C026AE}" type="slidenum">
              <a:rPr lang="pt-BR"/>
              <a:pPr/>
              <a:t>‹#›</a:t>
            </a:fld>
            <a:endParaRPr lang="pt-BR"/>
          </a:p>
        </p:txBody>
      </p:sp>
    </p:spTree>
    <p:extLst>
      <p:ext uri="{BB962C8B-B14F-4D97-AF65-F5344CB8AC3E}">
        <p14:creationId xmlns:p14="http://schemas.microsoft.com/office/powerpoint/2010/main" val="234335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x-none" smtClean="0"/>
              <a:t>IPAW 2014</a:t>
            </a:r>
            <a:endParaRPr lang="pt-BR" dirty="0"/>
          </a:p>
        </p:txBody>
      </p:sp>
      <p:sp>
        <p:nvSpPr>
          <p:cNvPr id="5" name="Espaço Reservado para Rodapé 4"/>
          <p:cNvSpPr>
            <a:spLocks noGrp="1"/>
          </p:cNvSpPr>
          <p:nvPr>
            <p:ph type="ftr" sz="quarter" idx="11"/>
          </p:nvPr>
        </p:nvSpPr>
        <p:spPr/>
        <p:txBody>
          <a:bodyPr/>
          <a:lstStyle/>
          <a:p>
            <a:r>
              <a:rPr lang="pt-BR" dirty="0" err="1" smtClean="0"/>
              <a:t>noWorkflow</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r>
              <a:rPr lang="x-none" smtClean="0"/>
              <a:t>IPAW 2014</a:t>
            </a:r>
            <a:endParaRPr lang="pt-BR" dirty="0"/>
          </a:p>
        </p:txBody>
      </p:sp>
      <p:sp>
        <p:nvSpPr>
          <p:cNvPr id="5" name="Espaço Reservado para Rodapé 4"/>
          <p:cNvSpPr>
            <a:spLocks noGrp="1"/>
          </p:cNvSpPr>
          <p:nvPr>
            <p:ph type="ftr" sz="quarter" idx="11"/>
          </p:nvPr>
        </p:nvSpPr>
        <p:spPr/>
        <p:txBody>
          <a:bodyPr/>
          <a:lstStyle/>
          <a:p>
            <a:r>
              <a:rPr lang="pt-BR" dirty="0" err="1" smtClean="0"/>
              <a:t>noWorkflow</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x-none" smtClean="0"/>
              <a:t>IPAW 2014</a:t>
            </a:r>
            <a:endParaRPr lang="pt-BR" dirty="0"/>
          </a:p>
        </p:txBody>
      </p:sp>
      <p:sp>
        <p:nvSpPr>
          <p:cNvPr id="6" name="Espaço Reservado para Rodapé 5"/>
          <p:cNvSpPr>
            <a:spLocks noGrp="1"/>
          </p:cNvSpPr>
          <p:nvPr>
            <p:ph type="ftr" sz="quarter" idx="11"/>
          </p:nvPr>
        </p:nvSpPr>
        <p:spPr/>
        <p:txBody>
          <a:bodyPr/>
          <a:lstStyle/>
          <a:p>
            <a:r>
              <a:rPr lang="pt-BR" dirty="0" err="1" smtClean="0"/>
              <a:t>noWorkflow</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x-none" smtClean="0"/>
              <a:t>IPAW 2014</a:t>
            </a:r>
            <a:endParaRPr lang="pt-BR" dirty="0"/>
          </a:p>
        </p:txBody>
      </p:sp>
      <p:sp>
        <p:nvSpPr>
          <p:cNvPr id="8" name="Espaço Reservado para Rodapé 7"/>
          <p:cNvSpPr>
            <a:spLocks noGrp="1"/>
          </p:cNvSpPr>
          <p:nvPr>
            <p:ph type="ftr" sz="quarter" idx="11"/>
          </p:nvPr>
        </p:nvSpPr>
        <p:spPr/>
        <p:txBody>
          <a:bodyPr/>
          <a:lstStyle/>
          <a:p>
            <a:r>
              <a:rPr lang="pt-BR" dirty="0" err="1" smtClean="0"/>
              <a:t>noWorkflow</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x-none" smtClean="0"/>
              <a:t>IPAW 2014</a:t>
            </a:r>
            <a:endParaRPr lang="pt-BR" dirty="0"/>
          </a:p>
        </p:txBody>
      </p:sp>
      <p:sp>
        <p:nvSpPr>
          <p:cNvPr id="4" name="Espaço Reservado para Rodapé 3"/>
          <p:cNvSpPr>
            <a:spLocks noGrp="1"/>
          </p:cNvSpPr>
          <p:nvPr>
            <p:ph type="ftr" sz="quarter" idx="11"/>
          </p:nvPr>
        </p:nvSpPr>
        <p:spPr/>
        <p:txBody>
          <a:bodyPr/>
          <a:lstStyle/>
          <a:p>
            <a:r>
              <a:rPr lang="pt-BR" dirty="0" err="1" smtClean="0"/>
              <a:t>noWorkflow</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x-none" smtClean="0"/>
              <a:t>IPAW 2014</a:t>
            </a:r>
            <a:endParaRPr lang="pt-BR" dirty="0"/>
          </a:p>
        </p:txBody>
      </p:sp>
      <p:sp>
        <p:nvSpPr>
          <p:cNvPr id="3" name="Espaço Reservado para Rodapé 2"/>
          <p:cNvSpPr>
            <a:spLocks noGrp="1"/>
          </p:cNvSpPr>
          <p:nvPr>
            <p:ph type="ftr" sz="quarter" idx="11"/>
          </p:nvPr>
        </p:nvSpPr>
        <p:spPr/>
        <p:txBody>
          <a:bodyPr/>
          <a:lstStyle/>
          <a:p>
            <a:r>
              <a:rPr lang="pt-BR" smtClean="0"/>
              <a:t>noWorkflow</a:t>
            </a:r>
            <a:endParaRPr lang="pt-BR"/>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x-none" smtClean="0"/>
              <a:t>IPAW 2014</a:t>
            </a:r>
            <a:endParaRPr lang="pt-BR"/>
          </a:p>
        </p:txBody>
      </p:sp>
      <p:sp>
        <p:nvSpPr>
          <p:cNvPr id="6" name="Espaço Reservado para Rodapé 5"/>
          <p:cNvSpPr>
            <a:spLocks noGrp="1"/>
          </p:cNvSpPr>
          <p:nvPr>
            <p:ph type="ftr" sz="quarter" idx="11"/>
          </p:nvPr>
        </p:nvSpPr>
        <p:spPr/>
        <p:txBody>
          <a:bodyPr/>
          <a:lstStyle/>
          <a:p>
            <a:r>
              <a:rPr lang="pt-BR" smtClean="0"/>
              <a:t>noWorkflow</a:t>
            </a:r>
            <a:endParaRPr lang="pt-BR"/>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x-none" smtClean="0"/>
              <a:t>IPAW 2014</a:t>
            </a:r>
            <a:endParaRPr lang="pt-BR"/>
          </a:p>
        </p:txBody>
      </p:sp>
      <p:sp>
        <p:nvSpPr>
          <p:cNvPr id="6" name="Espaço Reservado para Rodapé 5"/>
          <p:cNvSpPr>
            <a:spLocks noGrp="1"/>
          </p:cNvSpPr>
          <p:nvPr>
            <p:ph type="ftr" sz="quarter" idx="11"/>
          </p:nvPr>
        </p:nvSpPr>
        <p:spPr/>
        <p:txBody>
          <a:bodyPr/>
          <a:lstStyle/>
          <a:p>
            <a:r>
              <a:rPr lang="pt-BR" smtClean="0"/>
              <a:t>noWorkflow</a:t>
            </a:r>
            <a:endParaRPr lang="pt-BR"/>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5" Type="http://schemas.openxmlformats.org/officeDocument/2006/relationships/image" Target="../media/image2.emf"/><Relationship Id="rId16"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x-none" smtClean="0"/>
              <a:t>IPAW 2014</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err="1" smtClean="0"/>
              <a:t>noWorkflow</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4"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5" cstate="screen"/>
          <a:srcRect/>
          <a:stretch>
            <a:fillRect/>
          </a:stretch>
        </p:blipFill>
        <p:spPr bwMode="auto">
          <a:xfrm>
            <a:off x="8210550" y="0"/>
            <a:ext cx="933450" cy="676275"/>
          </a:xfrm>
          <a:prstGeom prst="rect">
            <a:avLst/>
          </a:prstGeom>
          <a:noFill/>
          <a:ln w="9525">
            <a:noFill/>
            <a:miter lim="800000"/>
            <a:headEnd/>
            <a:tailEnd/>
          </a:ln>
          <a:effectLst/>
        </p:spPr>
      </p:pic>
      <p:pic>
        <p:nvPicPr>
          <p:cNvPr id="10" name="Picture 9" descr="nyu.jpe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96336" y="0"/>
            <a:ext cx="643012" cy="6430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b="1" dirty="0" smtClean="0">
                <a:solidFill>
                  <a:schemeClr val="tx1"/>
                </a:solidFill>
                <a:effectLst>
                  <a:outerShdw blurRad="50800" dist="38100" algn="l" rotWithShape="0">
                    <a:prstClr val="black">
                      <a:alpha val="40000"/>
                    </a:prstClr>
                  </a:outerShdw>
                </a:effectLst>
              </a:rPr>
              <a:t>noWorkflow: Capturing and Analyzing Provenance of Scripts</a:t>
            </a:r>
            <a:endParaRPr lang="pt-BR" b="1" dirty="0">
              <a:solidFill>
                <a:schemeClr val="tx1"/>
              </a:solidFill>
              <a:effectLst>
                <a:outerShdw blurRad="50800" dist="38100" algn="l" rotWithShape="0">
                  <a:prstClr val="black">
                    <a:alpha val="40000"/>
                  </a:prstClr>
                </a:outerShdw>
              </a:effectLst>
            </a:endParaRPr>
          </a:p>
        </p:txBody>
      </p:sp>
      <p:sp>
        <p:nvSpPr>
          <p:cNvPr id="3" name="Subtitle 2"/>
          <p:cNvSpPr>
            <a:spLocks noGrp="1"/>
          </p:cNvSpPr>
          <p:nvPr>
            <p:ph type="subTitle" idx="1"/>
          </p:nvPr>
        </p:nvSpPr>
        <p:spPr>
          <a:xfrm>
            <a:off x="5652120" y="2132856"/>
            <a:ext cx="3456384" cy="2304256"/>
          </a:xfrm>
          <a:solidFill>
            <a:schemeClr val="bg1">
              <a:alpha val="60000"/>
            </a:schemeClr>
          </a:solidFill>
        </p:spPr>
        <p:txBody>
          <a:bodyPr>
            <a:normAutofit/>
          </a:bodyPr>
          <a:lstStyle/>
          <a:p>
            <a:pPr algn="r"/>
            <a:r>
              <a:rPr lang="pt-BR" sz="2400" dirty="0" smtClean="0"/>
              <a:t>Leonardo Murta </a:t>
            </a:r>
          </a:p>
          <a:p>
            <a:pPr algn="r"/>
            <a:r>
              <a:rPr lang="pt-BR" sz="2400" b="1" u="sng" dirty="0" smtClean="0"/>
              <a:t>Vanessa Braganholo </a:t>
            </a:r>
          </a:p>
          <a:p>
            <a:pPr algn="r"/>
            <a:r>
              <a:rPr lang="pt-BR" sz="2400" dirty="0" smtClean="0"/>
              <a:t>Fernando </a:t>
            </a:r>
            <a:r>
              <a:rPr lang="pt-BR" sz="2400" dirty="0" err="1" smtClean="0"/>
              <a:t>Chirigati</a:t>
            </a:r>
            <a:endParaRPr lang="pt-BR" sz="2400" dirty="0"/>
          </a:p>
          <a:p>
            <a:pPr algn="r"/>
            <a:r>
              <a:rPr lang="pt-BR" sz="2400" dirty="0" smtClean="0"/>
              <a:t>David </a:t>
            </a:r>
            <a:r>
              <a:rPr lang="pt-BR" sz="2400" dirty="0" err="1" smtClean="0"/>
              <a:t>Koop</a:t>
            </a:r>
            <a:endParaRPr lang="pt-BR" sz="2400" dirty="0"/>
          </a:p>
          <a:p>
            <a:pPr algn="r"/>
            <a:r>
              <a:rPr lang="pt-BR" sz="2400" dirty="0" smtClean="0"/>
              <a:t>Juliana Freire</a:t>
            </a:r>
          </a:p>
        </p:txBody>
      </p:sp>
      <p:pic>
        <p:nvPicPr>
          <p:cNvPr id="4" name="Picture 3" descr="nyu.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24" y="5782940"/>
            <a:ext cx="1075060" cy="1075060"/>
          </a:xfrm>
          <a:prstGeom prst="rect">
            <a:avLst/>
          </a:prstGeom>
        </p:spPr>
      </p:pic>
      <p:sp>
        <p:nvSpPr>
          <p:cNvPr id="5" name="Subtitle 2"/>
          <p:cNvSpPr txBox="1">
            <a:spLocks/>
          </p:cNvSpPr>
          <p:nvPr/>
        </p:nvSpPr>
        <p:spPr>
          <a:xfrm>
            <a:off x="2771800" y="6021288"/>
            <a:ext cx="6372200" cy="864096"/>
          </a:xfrm>
          <a:prstGeom prst="rect">
            <a:avLst/>
          </a:prstGeom>
          <a:solidFill>
            <a:schemeClr val="bg1">
              <a:alpha val="60000"/>
            </a:schemeClr>
          </a:solidFill>
          <a:ln w="38100">
            <a:noFill/>
          </a:ln>
        </p:spPr>
        <p:txBody>
          <a:bodyPr vert="horz" lIns="91440" tIns="45720" rIns="91440" bIns="45720" rtlCol="0" anchor="ctr">
            <a:normAutofit/>
          </a:bodyPr>
          <a:lstStyle>
            <a:lvl1pPr marL="342900" indent="-342900" algn="ctr"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pt-BR" sz="1800" dirty="0" smtClean="0"/>
              <a:t>Fluminense Federal </a:t>
            </a:r>
            <a:r>
              <a:rPr lang="pt-BR" sz="1800" dirty="0" err="1" smtClean="0"/>
              <a:t>University</a:t>
            </a:r>
            <a:r>
              <a:rPr lang="pt-BR" sz="1800" dirty="0" smtClean="0"/>
              <a:t>, </a:t>
            </a:r>
            <a:r>
              <a:rPr lang="pt-BR" sz="1800" dirty="0" err="1" smtClean="0"/>
              <a:t>Brazil</a:t>
            </a:r>
            <a:endParaRPr lang="pt-BR" sz="1800" dirty="0" smtClean="0"/>
          </a:p>
          <a:p>
            <a:pPr algn="r"/>
            <a:r>
              <a:rPr lang="pt-BR" sz="1800" dirty="0" smtClean="0"/>
              <a:t>New York </a:t>
            </a:r>
            <a:r>
              <a:rPr lang="pt-BR" sz="1800" dirty="0" err="1" smtClean="0"/>
              <a:t>University</a:t>
            </a:r>
            <a:r>
              <a:rPr lang="pt-BR" sz="1800" dirty="0" smtClean="0"/>
              <a:t>, USA</a:t>
            </a:r>
          </a:p>
        </p:txBody>
      </p:sp>
    </p:spTree>
    <p:extLst>
      <p:ext uri="{BB962C8B-B14F-4D97-AF65-F5344CB8AC3E}">
        <p14:creationId xmlns:p14="http://schemas.microsoft.com/office/powerpoint/2010/main" val="31856815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Provenance of Workflows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97301341"/>
              </p:ext>
            </p:extLst>
          </p:nvPr>
        </p:nvGraphicFramePr>
        <p:xfrm>
          <a:off x="142875" y="1714500"/>
          <a:ext cx="8858250" cy="471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Tree>
    <p:extLst>
      <p:ext uri="{BB962C8B-B14F-4D97-AF65-F5344CB8AC3E}">
        <p14:creationId xmlns:p14="http://schemas.microsoft.com/office/powerpoint/2010/main" val="8970182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88032" y="864096"/>
            <a:ext cx="4499992" cy="5301208"/>
          </a:xfrm>
          <a:solidFill>
            <a:schemeClr val="accent1">
              <a:lumMod val="40000"/>
              <a:lumOff val="60000"/>
            </a:schemeClr>
          </a:solidFill>
        </p:spPr>
        <p:txBody>
          <a:bodyPr>
            <a:noAutofit/>
          </a:bodyPr>
          <a:lstStyle/>
          <a:p>
            <a:pPr marL="0" indent="0">
              <a:buNone/>
            </a:pPr>
            <a:r>
              <a:rPr lang="en-US" sz="1600" b="1" dirty="0" smtClean="0"/>
              <a:t>  1. import </a:t>
            </a:r>
            <a:r>
              <a:rPr lang="en-US" sz="1600" b="1" dirty="0" err="1"/>
              <a:t>csv</a:t>
            </a:r>
            <a:endParaRPr lang="en-US" sz="1600" b="1" dirty="0"/>
          </a:p>
          <a:p>
            <a:pPr marL="0" indent="0">
              <a:buNone/>
            </a:pPr>
            <a:r>
              <a:rPr lang="en-US" sz="1600" b="1" dirty="0" smtClean="0"/>
              <a:t>  2. import </a:t>
            </a:r>
            <a:r>
              <a:rPr lang="en-US" sz="1600" b="1" dirty="0"/>
              <a:t>sys</a:t>
            </a:r>
          </a:p>
          <a:p>
            <a:pPr marL="0" indent="0">
              <a:buNone/>
            </a:pPr>
            <a:r>
              <a:rPr lang="en-US" sz="1600" b="1" dirty="0" smtClean="0"/>
              <a:t>  3. import </a:t>
            </a:r>
            <a:r>
              <a:rPr lang="en-US" sz="1600" b="1" dirty="0" err="1"/>
              <a:t>matplotlib.pyplot</a:t>
            </a:r>
            <a:r>
              <a:rPr lang="en-US" sz="1600" b="1" dirty="0"/>
              <a:t> as </a:t>
            </a:r>
            <a:r>
              <a:rPr lang="en-US" sz="1600" b="1" dirty="0" err="1"/>
              <a:t>plt</a:t>
            </a:r>
            <a:endParaRPr lang="en-US" sz="1600" b="1" dirty="0"/>
          </a:p>
          <a:p>
            <a:pPr marL="0" indent="0">
              <a:buNone/>
            </a:pPr>
            <a:r>
              <a:rPr lang="en-US" sz="1600" b="1" dirty="0" smtClean="0"/>
              <a:t>  4. from </a:t>
            </a:r>
            <a:r>
              <a:rPr lang="en-US" sz="1600" b="1" dirty="0"/>
              <a:t>simulator import simulate</a:t>
            </a:r>
          </a:p>
          <a:p>
            <a:pPr marL="0" indent="0">
              <a:buNone/>
            </a:pPr>
            <a:r>
              <a:rPr lang="en-US" sz="1600" dirty="0" smtClean="0"/>
              <a:t>  5. </a:t>
            </a:r>
            <a:endParaRPr lang="en-US" sz="1600" dirty="0"/>
          </a:p>
          <a:p>
            <a:pPr marL="0" indent="0">
              <a:buNone/>
            </a:pPr>
            <a:r>
              <a:rPr lang="en-US" sz="1600" dirty="0" smtClean="0"/>
              <a:t>  6. </a:t>
            </a:r>
            <a:r>
              <a:rPr lang="en-US" sz="1600" dirty="0" err="1" smtClean="0"/>
              <a:t>def</a:t>
            </a:r>
            <a:r>
              <a:rPr lang="en-US" sz="1600" dirty="0" smtClean="0"/>
              <a:t> </a:t>
            </a:r>
            <a:r>
              <a:rPr lang="en-US" sz="1600" dirty="0" err="1"/>
              <a:t>run_simulation</a:t>
            </a:r>
            <a:r>
              <a:rPr lang="en-US" sz="1600" dirty="0"/>
              <a:t>(</a:t>
            </a:r>
            <a:r>
              <a:rPr lang="en-US" sz="1600" dirty="0" err="1"/>
              <a:t>data_a</a:t>
            </a:r>
            <a:r>
              <a:rPr lang="en-US" sz="1600" dirty="0"/>
              <a:t>, </a:t>
            </a:r>
            <a:r>
              <a:rPr lang="en-US" sz="1600" dirty="0" err="1"/>
              <a:t>data_b</a:t>
            </a:r>
            <a:r>
              <a:rPr lang="en-US" sz="1600" dirty="0"/>
              <a:t>):</a:t>
            </a:r>
          </a:p>
          <a:p>
            <a:pPr marL="0" indent="0">
              <a:buNone/>
            </a:pPr>
            <a:r>
              <a:rPr lang="en-US" sz="1600" dirty="0" smtClean="0"/>
              <a:t>  7.    a </a:t>
            </a:r>
            <a:r>
              <a:rPr lang="en-US" sz="1600" dirty="0"/>
              <a:t>= </a:t>
            </a:r>
            <a:r>
              <a:rPr lang="en-US" sz="1600" dirty="0" err="1"/>
              <a:t>csv_read</a:t>
            </a:r>
            <a:r>
              <a:rPr lang="en-US" sz="1600" dirty="0"/>
              <a:t>(</a:t>
            </a:r>
            <a:r>
              <a:rPr lang="en-US" sz="1600" dirty="0" err="1"/>
              <a:t>data_a</a:t>
            </a:r>
            <a:r>
              <a:rPr lang="en-US" sz="1600" dirty="0"/>
              <a:t>)</a:t>
            </a:r>
          </a:p>
          <a:p>
            <a:pPr marL="0" indent="0">
              <a:buNone/>
            </a:pPr>
            <a:r>
              <a:rPr lang="en-US" sz="1600" dirty="0" smtClean="0"/>
              <a:t>  8.    b </a:t>
            </a:r>
            <a:r>
              <a:rPr lang="en-US" sz="1600" dirty="0"/>
              <a:t>= </a:t>
            </a:r>
            <a:r>
              <a:rPr lang="en-US" sz="1600" dirty="0" err="1"/>
              <a:t>csv_read</a:t>
            </a:r>
            <a:r>
              <a:rPr lang="en-US" sz="1600" dirty="0"/>
              <a:t>(</a:t>
            </a:r>
            <a:r>
              <a:rPr lang="en-US" sz="1600" dirty="0" err="1"/>
              <a:t>data_b</a:t>
            </a:r>
            <a:r>
              <a:rPr lang="en-US" sz="1600" dirty="0"/>
              <a:t>)</a:t>
            </a:r>
          </a:p>
          <a:p>
            <a:pPr marL="0" indent="0">
              <a:buNone/>
            </a:pPr>
            <a:r>
              <a:rPr lang="en-US" sz="1600" dirty="0" smtClean="0"/>
              <a:t>  9.    data </a:t>
            </a:r>
            <a:r>
              <a:rPr lang="en-US" sz="1600" dirty="0"/>
              <a:t>= simulate(a, b)</a:t>
            </a:r>
          </a:p>
          <a:p>
            <a:pPr marL="0" indent="0">
              <a:buNone/>
            </a:pPr>
            <a:r>
              <a:rPr lang="en-US" sz="1600" dirty="0" smtClean="0"/>
              <a:t>10.    return </a:t>
            </a:r>
            <a:r>
              <a:rPr lang="en-US" sz="1600" dirty="0"/>
              <a:t>data</a:t>
            </a:r>
          </a:p>
          <a:p>
            <a:pPr marL="0" indent="0">
              <a:buNone/>
            </a:pPr>
            <a:r>
              <a:rPr lang="en-US" sz="1600" dirty="0" smtClean="0"/>
              <a:t>11.</a:t>
            </a:r>
            <a:endParaRPr lang="en-US" sz="1600" dirty="0"/>
          </a:p>
          <a:p>
            <a:pPr marL="0" indent="0">
              <a:buNone/>
            </a:pPr>
            <a:r>
              <a:rPr lang="en-US" sz="1600" dirty="0" smtClean="0"/>
              <a:t>12. </a:t>
            </a:r>
            <a:r>
              <a:rPr lang="en-US" sz="1600" dirty="0" err="1" smtClean="0"/>
              <a:t>def</a:t>
            </a:r>
            <a:r>
              <a:rPr lang="en-US" sz="1600" dirty="0" smtClean="0"/>
              <a:t> </a:t>
            </a:r>
            <a:r>
              <a:rPr lang="en-US" sz="1600" dirty="0" err="1"/>
              <a:t>csv_read</a:t>
            </a:r>
            <a:r>
              <a:rPr lang="en-US" sz="1600" dirty="0"/>
              <a:t>(f):</a:t>
            </a:r>
          </a:p>
          <a:p>
            <a:pPr marL="0" indent="0">
              <a:buNone/>
            </a:pPr>
            <a:r>
              <a:rPr lang="en-US" sz="1600" dirty="0" smtClean="0"/>
              <a:t>13.     reader </a:t>
            </a:r>
            <a:r>
              <a:rPr lang="en-US" sz="1600" dirty="0"/>
              <a:t>= </a:t>
            </a:r>
            <a:r>
              <a:rPr lang="en-US" sz="1600" dirty="0" err="1"/>
              <a:t>csv.reader</a:t>
            </a:r>
            <a:r>
              <a:rPr lang="en-US" sz="1600" dirty="0"/>
              <a:t>(open(f, '</a:t>
            </a:r>
            <a:r>
              <a:rPr lang="en-US" sz="1600" dirty="0" err="1"/>
              <a:t>rU</a:t>
            </a:r>
            <a:r>
              <a:rPr lang="en-US" sz="1600" dirty="0"/>
              <a:t>'), delimiter=':')</a:t>
            </a:r>
          </a:p>
          <a:p>
            <a:pPr marL="0" indent="0">
              <a:buNone/>
            </a:pPr>
            <a:r>
              <a:rPr lang="en-US" sz="1600" dirty="0" smtClean="0"/>
              <a:t>14.     data </a:t>
            </a:r>
            <a:r>
              <a:rPr lang="en-US" sz="1600" dirty="0"/>
              <a:t>= []</a:t>
            </a:r>
          </a:p>
          <a:p>
            <a:pPr marL="0" indent="0">
              <a:buNone/>
            </a:pPr>
            <a:r>
              <a:rPr lang="en-US" sz="1600" dirty="0" smtClean="0"/>
              <a:t>15.     for </a:t>
            </a:r>
            <a:r>
              <a:rPr lang="en-US" sz="1600" dirty="0"/>
              <a:t>row in reader:</a:t>
            </a:r>
          </a:p>
          <a:p>
            <a:pPr marL="0" indent="0">
              <a:buNone/>
            </a:pPr>
            <a:r>
              <a:rPr lang="en-US" sz="1600" dirty="0" smtClean="0"/>
              <a:t>16.          </a:t>
            </a:r>
            <a:r>
              <a:rPr lang="en-US" sz="1600" dirty="0" err="1" smtClean="0"/>
              <a:t>data.append</a:t>
            </a:r>
            <a:r>
              <a:rPr lang="en-US" sz="1600" dirty="0"/>
              <a:t>(row)</a:t>
            </a:r>
          </a:p>
          <a:p>
            <a:pPr marL="0" indent="0">
              <a:buNone/>
            </a:pPr>
            <a:r>
              <a:rPr lang="en-US" sz="1600" dirty="0" smtClean="0"/>
              <a:t>17.     return </a:t>
            </a:r>
            <a:r>
              <a:rPr lang="en-US" sz="1600" dirty="0"/>
              <a:t>data</a:t>
            </a:r>
          </a:p>
          <a:p>
            <a:pPr marL="0" indent="0">
              <a:buNone/>
            </a:pPr>
            <a:r>
              <a:rPr lang="en-US" sz="1600" dirty="0" smtClean="0"/>
              <a:t>18.</a:t>
            </a:r>
            <a:endParaRPr lang="en-US" sz="1600"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1" name="Content Placeholder 9"/>
          <p:cNvSpPr txBox="1">
            <a:spLocks/>
          </p:cNvSpPr>
          <p:nvPr/>
        </p:nvSpPr>
        <p:spPr>
          <a:xfrm>
            <a:off x="4932040" y="836712"/>
            <a:ext cx="4067944" cy="5328592"/>
          </a:xfrm>
          <a:prstGeom prst="rect">
            <a:avLst/>
          </a:prstGeom>
          <a:solidFill>
            <a:srgbClr val="B9CDE5"/>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t>19. </a:t>
            </a:r>
            <a:r>
              <a:rPr lang="en-US" sz="1600" dirty="0" err="1" smtClean="0"/>
              <a:t>def</a:t>
            </a:r>
            <a:r>
              <a:rPr lang="en-US" sz="1600" dirty="0" smtClean="0"/>
              <a:t> </a:t>
            </a:r>
            <a:r>
              <a:rPr lang="en-US" sz="1600" dirty="0" err="1" smtClean="0"/>
              <a:t>extract_column</a:t>
            </a:r>
            <a:r>
              <a:rPr lang="en-US" sz="1600" dirty="0" smtClean="0"/>
              <a:t>(data, column):</a:t>
            </a:r>
          </a:p>
          <a:p>
            <a:pPr marL="0" indent="0">
              <a:buFont typeface="Arial" pitchFamily="34" charset="0"/>
              <a:buNone/>
            </a:pPr>
            <a:r>
              <a:rPr lang="en-US" sz="1600" dirty="0" smtClean="0"/>
              <a:t>20.     </a:t>
            </a:r>
            <a:r>
              <a:rPr lang="en-US" sz="1600" dirty="0" err="1" smtClean="0"/>
              <a:t>col_data</a:t>
            </a:r>
            <a:r>
              <a:rPr lang="en-US" sz="1600" dirty="0" smtClean="0"/>
              <a:t> = []</a:t>
            </a:r>
          </a:p>
          <a:p>
            <a:pPr marL="0" indent="0">
              <a:buFont typeface="Arial" pitchFamily="34" charset="0"/>
              <a:buNone/>
            </a:pPr>
            <a:r>
              <a:rPr lang="en-US" sz="1600" dirty="0" smtClean="0"/>
              <a:t>21.     for row in data:</a:t>
            </a:r>
          </a:p>
          <a:p>
            <a:pPr marL="0" indent="0">
              <a:buFont typeface="Arial" pitchFamily="34" charset="0"/>
              <a:buNone/>
            </a:pPr>
            <a:r>
              <a:rPr lang="en-US" sz="1600" dirty="0" smtClean="0"/>
              <a:t>22.          </a:t>
            </a:r>
            <a:r>
              <a:rPr lang="en-US" sz="1600" dirty="0" err="1" smtClean="0"/>
              <a:t>col_data.append</a:t>
            </a:r>
            <a:r>
              <a:rPr lang="en-US" sz="1600" dirty="0" smtClean="0"/>
              <a:t>(float(row[column]))</a:t>
            </a:r>
          </a:p>
          <a:p>
            <a:pPr marL="0" indent="0">
              <a:buFont typeface="Arial" pitchFamily="34" charset="0"/>
              <a:buNone/>
            </a:pPr>
            <a:r>
              <a:rPr lang="en-US" sz="1600" dirty="0" smtClean="0"/>
              <a:t>23.     return </a:t>
            </a:r>
            <a:r>
              <a:rPr lang="en-US" sz="1600" dirty="0" err="1" smtClean="0"/>
              <a:t>col_data</a:t>
            </a:r>
            <a:endParaRPr lang="en-US" sz="1600" dirty="0" smtClean="0"/>
          </a:p>
          <a:p>
            <a:pPr marL="0" indent="0">
              <a:buFont typeface="Arial" pitchFamily="34" charset="0"/>
              <a:buNone/>
            </a:pPr>
            <a:r>
              <a:rPr lang="en-US" sz="1600" dirty="0" smtClean="0"/>
              <a:t>24.</a:t>
            </a:r>
          </a:p>
          <a:p>
            <a:pPr marL="0" indent="0">
              <a:buFont typeface="Arial" pitchFamily="34" charset="0"/>
              <a:buNone/>
            </a:pPr>
            <a:r>
              <a:rPr lang="en-US" sz="1600" dirty="0"/>
              <a:t>2</a:t>
            </a:r>
            <a:r>
              <a:rPr lang="en-US" sz="1600" dirty="0" smtClean="0"/>
              <a:t>5. </a:t>
            </a:r>
            <a:r>
              <a:rPr lang="en-US" sz="1600" dirty="0" err="1" smtClean="0"/>
              <a:t>def</a:t>
            </a:r>
            <a:r>
              <a:rPr lang="en-US" sz="1600" dirty="0" smtClean="0"/>
              <a:t> plot(data):</a:t>
            </a:r>
          </a:p>
          <a:p>
            <a:pPr marL="0" indent="0">
              <a:buFont typeface="Arial" pitchFamily="34" charset="0"/>
              <a:buNone/>
            </a:pPr>
            <a:r>
              <a:rPr lang="en-US" sz="1600" dirty="0" smtClean="0"/>
              <a:t>26.     t = </a:t>
            </a:r>
            <a:r>
              <a:rPr lang="en-US" sz="1600" dirty="0" err="1" smtClean="0"/>
              <a:t>extract_column</a:t>
            </a:r>
            <a:r>
              <a:rPr lang="en-US" sz="1600" dirty="0" smtClean="0"/>
              <a:t>(data, 0)</a:t>
            </a:r>
          </a:p>
          <a:p>
            <a:pPr marL="0" indent="0">
              <a:buFont typeface="Arial" pitchFamily="34" charset="0"/>
              <a:buNone/>
            </a:pPr>
            <a:r>
              <a:rPr lang="en-US" sz="1600" dirty="0" smtClean="0"/>
              <a:t>27.     p = </a:t>
            </a:r>
            <a:r>
              <a:rPr lang="en-US" sz="1600" dirty="0" err="1" smtClean="0"/>
              <a:t>extract_column</a:t>
            </a:r>
            <a:r>
              <a:rPr lang="en-US" sz="1600" dirty="0" smtClean="0"/>
              <a:t>(data, 1) </a:t>
            </a:r>
          </a:p>
          <a:p>
            <a:pPr marL="0" indent="0">
              <a:buFont typeface="Arial" pitchFamily="34" charset="0"/>
              <a:buNone/>
            </a:pPr>
            <a:r>
              <a:rPr lang="en-US" sz="1600" dirty="0" smtClean="0"/>
              <a:t>28.     </a:t>
            </a:r>
            <a:r>
              <a:rPr lang="en-US" sz="1600" dirty="0" err="1" smtClean="0"/>
              <a:t>plt.scatter</a:t>
            </a:r>
            <a:r>
              <a:rPr lang="en-US" sz="1600" dirty="0" smtClean="0"/>
              <a:t>(t, p, marker='o')</a:t>
            </a:r>
          </a:p>
          <a:p>
            <a:pPr marL="0" indent="0">
              <a:buFont typeface="Arial" pitchFamily="34" charset="0"/>
              <a:buNone/>
            </a:pPr>
            <a:r>
              <a:rPr lang="en-US" sz="1600" dirty="0" smtClean="0"/>
              <a:t>29.     </a:t>
            </a:r>
            <a:r>
              <a:rPr lang="en-US" sz="1600" dirty="0" err="1" smtClean="0"/>
              <a:t>plt.xlabel</a:t>
            </a:r>
            <a:r>
              <a:rPr lang="en-US" sz="1600" dirty="0" smtClean="0"/>
              <a:t>('Temperature')</a:t>
            </a:r>
          </a:p>
          <a:p>
            <a:pPr marL="0" indent="0">
              <a:buFont typeface="Arial" pitchFamily="34" charset="0"/>
              <a:buNone/>
            </a:pPr>
            <a:r>
              <a:rPr lang="en-US" sz="1600" dirty="0" smtClean="0"/>
              <a:t>30.     </a:t>
            </a:r>
            <a:r>
              <a:rPr lang="en-US" sz="1600" dirty="0" err="1" smtClean="0"/>
              <a:t>plt.ylabel</a:t>
            </a:r>
            <a:r>
              <a:rPr lang="en-US" sz="1600" dirty="0" smtClean="0"/>
              <a:t>('Precipitation')</a:t>
            </a:r>
          </a:p>
          <a:p>
            <a:pPr marL="0" indent="0">
              <a:buFont typeface="Arial" pitchFamily="34" charset="0"/>
              <a:buNone/>
            </a:pPr>
            <a:r>
              <a:rPr lang="en-US" sz="1600" dirty="0" smtClean="0"/>
              <a:t>31.     </a:t>
            </a:r>
            <a:r>
              <a:rPr lang="en-US" sz="1600" dirty="0" err="1" smtClean="0"/>
              <a:t>plt.savefig</a:t>
            </a:r>
            <a:r>
              <a:rPr lang="en-US" sz="1600" dirty="0" smtClean="0"/>
              <a:t>('</a:t>
            </a:r>
            <a:r>
              <a:rPr lang="en-US" sz="1600" dirty="0" err="1" smtClean="0"/>
              <a:t>output.png</a:t>
            </a:r>
            <a:r>
              <a:rPr lang="en-US" sz="1600" dirty="0" smtClean="0"/>
              <a:t>')</a:t>
            </a:r>
          </a:p>
          <a:p>
            <a:pPr marL="0" indent="0">
              <a:buFont typeface="Arial" pitchFamily="34" charset="0"/>
              <a:buNone/>
            </a:pPr>
            <a:r>
              <a:rPr lang="en-US" sz="1600" dirty="0" smtClean="0"/>
              <a:t>32.</a:t>
            </a:r>
          </a:p>
          <a:p>
            <a:pPr marL="0" indent="0">
              <a:buFont typeface="Arial" pitchFamily="34" charset="0"/>
              <a:buNone/>
            </a:pPr>
            <a:r>
              <a:rPr lang="en-US" sz="1600" dirty="0" smtClean="0"/>
              <a:t>33. </a:t>
            </a:r>
            <a:r>
              <a:rPr lang="en-US" sz="1600" dirty="0" err="1" smtClean="0"/>
              <a:t>data_a</a:t>
            </a:r>
            <a:r>
              <a:rPr lang="en-US" sz="1600" dirty="0" smtClean="0"/>
              <a:t> = </a:t>
            </a:r>
            <a:r>
              <a:rPr lang="en-US" sz="1600" dirty="0" err="1" smtClean="0"/>
              <a:t>sys.argv</a:t>
            </a:r>
            <a:r>
              <a:rPr lang="en-US" sz="1600" dirty="0" smtClean="0"/>
              <a:t>[1]</a:t>
            </a:r>
          </a:p>
          <a:p>
            <a:pPr marL="0" indent="0">
              <a:buFont typeface="Arial" pitchFamily="34" charset="0"/>
              <a:buNone/>
            </a:pPr>
            <a:r>
              <a:rPr lang="en-US" sz="1600" dirty="0" smtClean="0"/>
              <a:t>34. </a:t>
            </a:r>
            <a:r>
              <a:rPr lang="en-US" sz="1600" dirty="0" err="1" smtClean="0"/>
              <a:t>data_b</a:t>
            </a:r>
            <a:r>
              <a:rPr lang="en-US" sz="1600" dirty="0" smtClean="0"/>
              <a:t> = </a:t>
            </a:r>
            <a:r>
              <a:rPr lang="en-US" sz="1600" dirty="0" err="1" smtClean="0"/>
              <a:t>sys.argv</a:t>
            </a:r>
            <a:r>
              <a:rPr lang="en-US" sz="1600" dirty="0" smtClean="0"/>
              <a:t>[2]</a:t>
            </a:r>
          </a:p>
          <a:p>
            <a:pPr marL="0" indent="0">
              <a:buFont typeface="Arial" pitchFamily="34" charset="0"/>
              <a:buNone/>
            </a:pPr>
            <a:r>
              <a:rPr lang="en-US" sz="1600" dirty="0" smtClean="0"/>
              <a:t>35. data = </a:t>
            </a:r>
            <a:r>
              <a:rPr lang="en-US" sz="1600" dirty="0" err="1" smtClean="0"/>
              <a:t>run_simulation</a:t>
            </a:r>
            <a:r>
              <a:rPr lang="en-US" sz="1600" dirty="0" smtClean="0"/>
              <a:t>(</a:t>
            </a:r>
            <a:r>
              <a:rPr lang="en-US" sz="1600" dirty="0" err="1" smtClean="0"/>
              <a:t>data_a</a:t>
            </a:r>
            <a:r>
              <a:rPr lang="en-US" sz="1600" dirty="0" smtClean="0"/>
              <a:t>, </a:t>
            </a:r>
            <a:r>
              <a:rPr lang="en-US" sz="1600" dirty="0" err="1" smtClean="0"/>
              <a:t>data_b</a:t>
            </a:r>
            <a:r>
              <a:rPr lang="en-US" sz="1600" dirty="0" smtClean="0"/>
              <a:t>)</a:t>
            </a:r>
          </a:p>
          <a:p>
            <a:pPr marL="0" indent="0">
              <a:buFont typeface="Arial" pitchFamily="34" charset="0"/>
              <a:buNone/>
            </a:pPr>
            <a:r>
              <a:rPr lang="en-US" sz="1600" dirty="0" smtClean="0"/>
              <a:t>36. plot(data)</a:t>
            </a:r>
            <a:endParaRPr lang="en-US" sz="1600" dirty="0"/>
          </a:p>
        </p:txBody>
      </p:sp>
    </p:spTree>
    <p:extLst>
      <p:ext uri="{BB962C8B-B14F-4D97-AF65-F5344CB8AC3E}">
        <p14:creationId xmlns:p14="http://schemas.microsoft.com/office/powerpoint/2010/main" val="30867705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3366120"/>
            <a:ext cx="8229600" cy="1143000"/>
          </a:xfrm>
        </p:spPr>
        <p:txBody>
          <a:bodyPr/>
          <a:lstStyle/>
          <a:p>
            <a:r>
              <a:rPr lang="en-US" dirty="0" smtClean="0"/>
              <a:t>Provenance of Scripts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017895732"/>
              </p:ext>
            </p:extLst>
          </p:nvPr>
        </p:nvGraphicFramePr>
        <p:xfrm>
          <a:off x="142875" y="4221088"/>
          <a:ext cx="8858250" cy="2208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8" name="Title 6"/>
          <p:cNvSpPr txBox="1">
            <a:spLocks/>
          </p:cNvSpPr>
          <p:nvPr/>
        </p:nvSpPr>
        <p:spPr>
          <a:xfrm>
            <a:off x="457200" y="5000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Provenance of Workflows</a:t>
            </a:r>
            <a:endParaRPr lang="en-US" dirty="0"/>
          </a:p>
        </p:txBody>
      </p:sp>
      <p:graphicFrame>
        <p:nvGraphicFramePr>
          <p:cNvPr id="9" name="Content Placeholder 9"/>
          <p:cNvGraphicFramePr>
            <a:graphicFrameLocks/>
          </p:cNvGraphicFramePr>
          <p:nvPr>
            <p:extLst>
              <p:ext uri="{D42A27DB-BD31-4B8C-83A1-F6EECF244321}">
                <p14:modId xmlns:p14="http://schemas.microsoft.com/office/powerpoint/2010/main" val="1392270670"/>
              </p:ext>
            </p:extLst>
          </p:nvPr>
        </p:nvGraphicFramePr>
        <p:xfrm>
          <a:off x="179512" y="1628801"/>
          <a:ext cx="8858250" cy="17281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891328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Workflows: activities</a:t>
            </a:r>
          </a:p>
          <a:p>
            <a:r>
              <a:rPr lang="en-US" dirty="0" smtClean="0"/>
              <a:t>Scripts</a:t>
            </a:r>
          </a:p>
          <a:p>
            <a:pPr lvl="1"/>
            <a:r>
              <a:rPr lang="en-US" dirty="0" smtClean="0"/>
              <a:t>OS Level</a:t>
            </a:r>
          </a:p>
          <a:p>
            <a:pPr lvl="2"/>
            <a:r>
              <a:rPr lang="en-US" dirty="0" smtClean="0"/>
              <a:t>High volume of very fine grained information</a:t>
            </a:r>
          </a:p>
          <a:p>
            <a:pPr lvl="2"/>
            <a:r>
              <a:rPr lang="en-US" dirty="0">
                <a:solidFill>
                  <a:srgbClr val="D2533C"/>
                </a:solidFill>
              </a:rPr>
              <a:t>Difficult to connect with the script specification </a:t>
            </a:r>
          </a:p>
          <a:p>
            <a:pPr lvl="1"/>
            <a:r>
              <a:rPr lang="en-US" dirty="0" smtClean="0"/>
              <a:t>Entire Script</a:t>
            </a:r>
          </a:p>
          <a:p>
            <a:pPr lvl="2"/>
            <a:r>
              <a:rPr lang="en-US" dirty="0" smtClean="0"/>
              <a:t>Black Box</a:t>
            </a:r>
          </a:p>
          <a:p>
            <a:pPr lvl="2"/>
            <a:r>
              <a:rPr lang="en-US" dirty="0">
                <a:solidFill>
                  <a:srgbClr val="D2533C"/>
                </a:solidFill>
              </a:rPr>
              <a:t>Impossible to know which function contributed to the generation of a given data</a:t>
            </a:r>
          </a:p>
          <a:p>
            <a:pPr lvl="1"/>
            <a:r>
              <a:rPr lang="en-US" dirty="0" smtClean="0"/>
              <a:t>Functions</a:t>
            </a:r>
          </a:p>
          <a:p>
            <a:pPr lvl="2"/>
            <a:r>
              <a:rPr lang="en-US" dirty="0" smtClean="0"/>
              <a:t>May still be overwhelming</a:t>
            </a:r>
          </a:p>
          <a:p>
            <a:pPr lvl="2"/>
            <a:r>
              <a:rPr lang="en-US" dirty="0" smtClean="0"/>
              <a:t>We opted for capturing user-defined function calls </a:t>
            </a: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Tree>
    <p:extLst>
      <p:ext uri="{BB962C8B-B14F-4D97-AF65-F5344CB8AC3E}">
        <p14:creationId xmlns:p14="http://schemas.microsoft.com/office/powerpoint/2010/main" val="8671161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noWorkflow</a:t>
            </a:r>
            <a:endParaRPr lang="en-US" dirty="0"/>
          </a:p>
        </p:txBody>
      </p:sp>
      <p:sp>
        <p:nvSpPr>
          <p:cNvPr id="3" name="Content Placeholder 2"/>
          <p:cNvSpPr>
            <a:spLocks noGrp="1"/>
          </p:cNvSpPr>
          <p:nvPr>
            <p:ph idx="1"/>
          </p:nvPr>
        </p:nvSpPr>
        <p:spPr/>
        <p:txBody>
          <a:bodyPr>
            <a:normAutofit/>
          </a:bodyPr>
          <a:lstStyle/>
          <a:p>
            <a:r>
              <a:rPr lang="en-US" dirty="0" smtClean="0"/>
              <a:t>It captures provenance of Python scripts</a:t>
            </a:r>
          </a:p>
          <a:p>
            <a:r>
              <a:rPr lang="en-US" dirty="0" smtClean="0"/>
              <a:t>It is </a:t>
            </a:r>
            <a:r>
              <a:rPr lang="en-US" b="1" dirty="0">
                <a:solidFill>
                  <a:srgbClr val="4F81BD"/>
                </a:solidFill>
              </a:rPr>
              <a:t>transparent</a:t>
            </a:r>
            <a:r>
              <a:rPr lang="en-US" dirty="0" smtClean="0"/>
              <a:t> and </a:t>
            </a:r>
            <a:r>
              <a:rPr lang="en-US" b="1" dirty="0">
                <a:solidFill>
                  <a:srgbClr val="4F81BD"/>
                </a:solidFill>
              </a:rPr>
              <a:t>non-intrusive</a:t>
            </a:r>
          </a:p>
          <a:p>
            <a:pPr lvl="1"/>
            <a:r>
              <a:rPr lang="en-US" dirty="0" smtClean="0"/>
              <a:t>It transparently captures provenance of scripts</a:t>
            </a:r>
          </a:p>
          <a:p>
            <a:pPr lvl="1"/>
            <a:r>
              <a:rPr lang="en-US" dirty="0" smtClean="0"/>
              <a:t>It does not require a version control system or an instrumented environment</a:t>
            </a: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Tree>
    <p:extLst>
      <p:ext uri="{BB962C8B-B14F-4D97-AF65-F5344CB8AC3E}">
        <p14:creationId xmlns:p14="http://schemas.microsoft.com/office/powerpoint/2010/main" val="985421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Instead of running</a:t>
            </a:r>
          </a:p>
          <a:p>
            <a:pPr marL="0" indent="0">
              <a:buNone/>
            </a:pPr>
            <a:endParaRPr lang="en-US" dirty="0"/>
          </a:p>
          <a:p>
            <a:pPr marL="400050" lvl="1" indent="0">
              <a:buNone/>
            </a:pPr>
            <a:r>
              <a:rPr lang="en-US" sz="2400" b="1" dirty="0">
                <a:solidFill>
                  <a:srgbClr val="4F81BD"/>
                </a:solidFill>
                <a:latin typeface="Courier New"/>
                <a:cs typeface="Courier New"/>
              </a:rPr>
              <a:t>p</a:t>
            </a:r>
            <a:r>
              <a:rPr lang="en-US" sz="2400" b="1" dirty="0" smtClean="0">
                <a:solidFill>
                  <a:srgbClr val="4F81BD"/>
                </a:solidFill>
                <a:latin typeface="Courier New"/>
                <a:cs typeface="Courier New"/>
              </a:rPr>
              <a:t>ython </a:t>
            </a:r>
            <a:r>
              <a:rPr lang="en-US" sz="2400" dirty="0" smtClean="0">
                <a:solidFill>
                  <a:srgbClr val="4F81BD"/>
                </a:solidFill>
                <a:latin typeface="Courier New"/>
                <a:cs typeface="Courier New"/>
              </a:rPr>
              <a:t>&lt;script&gt;</a:t>
            </a:r>
            <a:endParaRPr lang="en-US" sz="2400" dirty="0">
              <a:solidFill>
                <a:srgbClr val="4F81BD"/>
              </a:solidFill>
              <a:latin typeface="Courier New"/>
              <a:cs typeface="Courier New"/>
            </a:endParaRPr>
          </a:p>
          <a:p>
            <a:pPr marL="0" indent="0">
              <a:buNone/>
            </a:pPr>
            <a:endParaRPr lang="en-US" dirty="0" smtClean="0"/>
          </a:p>
          <a:p>
            <a:pPr marL="0" indent="0">
              <a:buNone/>
            </a:pPr>
            <a:r>
              <a:rPr lang="en-US" dirty="0" smtClean="0"/>
              <a:t>Run</a:t>
            </a:r>
          </a:p>
          <a:p>
            <a:pPr marL="0" indent="0">
              <a:buNone/>
            </a:pPr>
            <a:endParaRPr lang="en-US" dirty="0"/>
          </a:p>
          <a:p>
            <a:pPr marL="400050" lvl="1" indent="0">
              <a:buNone/>
            </a:pPr>
            <a:r>
              <a:rPr lang="en-US" sz="2400" b="1" dirty="0">
                <a:solidFill>
                  <a:srgbClr val="4F81BD"/>
                </a:solidFill>
                <a:latin typeface="Courier New"/>
                <a:cs typeface="Courier New"/>
              </a:rPr>
              <a:t>now run </a:t>
            </a:r>
            <a:r>
              <a:rPr lang="en-US" sz="2400" dirty="0" smtClean="0">
                <a:solidFill>
                  <a:srgbClr val="4F81BD"/>
                </a:solidFill>
                <a:latin typeface="Courier New"/>
                <a:cs typeface="Courier New"/>
              </a:rPr>
              <a:t>&lt;script&gt;</a:t>
            </a:r>
            <a:endParaRPr lang="en-US" sz="2400" dirty="0">
              <a:solidFill>
                <a:srgbClr val="4F81BD"/>
              </a:solidFill>
              <a:latin typeface="Courier New"/>
              <a:cs typeface="Courier New"/>
            </a:endParaRP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Tree>
    <p:extLst>
      <p:ext uri="{BB962C8B-B14F-4D97-AF65-F5344CB8AC3E}">
        <p14:creationId xmlns:p14="http://schemas.microsoft.com/office/powerpoint/2010/main" val="7824278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a:t>
            </a:r>
            <a:endParaRPr lang="en-US" dirty="0"/>
          </a:p>
        </p:txBody>
      </p:sp>
      <p:sp>
        <p:nvSpPr>
          <p:cNvPr id="3" name="Content Placeholder 2"/>
          <p:cNvSpPr>
            <a:spLocks noGrp="1"/>
          </p:cNvSpPr>
          <p:nvPr>
            <p:ph idx="1"/>
          </p:nvPr>
        </p:nvSpPr>
        <p:spPr/>
        <p:txBody>
          <a:bodyPr/>
          <a:lstStyle/>
          <a:p>
            <a:r>
              <a:rPr lang="en-US" dirty="0"/>
              <a:t>It can be used for both reproducibility modes</a:t>
            </a:r>
          </a:p>
          <a:p>
            <a:pPr lvl="1"/>
            <a:r>
              <a:rPr lang="en-US" b="1" dirty="0">
                <a:solidFill>
                  <a:srgbClr val="4F81BD"/>
                </a:solidFill>
              </a:rPr>
              <a:t>Planning for </a:t>
            </a:r>
            <a:r>
              <a:rPr lang="en-US" b="1" dirty="0" smtClean="0">
                <a:solidFill>
                  <a:srgbClr val="4F81BD"/>
                </a:solidFill>
              </a:rPr>
              <a:t>reproducibility</a:t>
            </a:r>
            <a:r>
              <a:rPr lang="en-US" dirty="0" smtClean="0"/>
              <a:t> </a:t>
            </a:r>
          </a:p>
          <a:p>
            <a:pPr lvl="2"/>
            <a:r>
              <a:rPr lang="en-US" dirty="0" smtClean="0"/>
              <a:t>Replacement </a:t>
            </a:r>
            <a:r>
              <a:rPr lang="en-US" dirty="0"/>
              <a:t>of Python for </a:t>
            </a:r>
            <a:r>
              <a:rPr lang="en-US" dirty="0" err="1"/>
              <a:t>noWorkflow</a:t>
            </a:r>
            <a:endParaRPr lang="en-US" dirty="0"/>
          </a:p>
          <a:p>
            <a:pPr lvl="2"/>
            <a:r>
              <a:rPr lang="en-US" dirty="0"/>
              <a:t>Use of </a:t>
            </a:r>
            <a:r>
              <a:rPr lang="en-US" dirty="0" err="1"/>
              <a:t>noWorkflow</a:t>
            </a:r>
            <a:r>
              <a:rPr lang="en-US" dirty="0"/>
              <a:t> for the entire experiment’s lifetime</a:t>
            </a:r>
          </a:p>
          <a:p>
            <a:pPr lvl="1"/>
            <a:r>
              <a:rPr lang="en-US" b="1" dirty="0">
                <a:solidFill>
                  <a:srgbClr val="4F81BD"/>
                </a:solidFill>
              </a:rPr>
              <a:t>Reproducibility after the </a:t>
            </a:r>
            <a:r>
              <a:rPr lang="en-US" b="1" dirty="0" smtClean="0">
                <a:solidFill>
                  <a:srgbClr val="4F81BD"/>
                </a:solidFill>
              </a:rPr>
              <a:t>fact</a:t>
            </a:r>
            <a:endParaRPr lang="en-US" dirty="0" smtClean="0"/>
          </a:p>
          <a:p>
            <a:pPr lvl="2"/>
            <a:r>
              <a:rPr lang="en-US" dirty="0" smtClean="0"/>
              <a:t>Capture </a:t>
            </a:r>
            <a:r>
              <a:rPr lang="en-US" dirty="0"/>
              <a:t>of a run after the experiment is ready for publication</a:t>
            </a:r>
          </a:p>
          <a:p>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Tree>
    <p:extLst>
      <p:ext uri="{BB962C8B-B14F-4D97-AF65-F5344CB8AC3E}">
        <p14:creationId xmlns:p14="http://schemas.microsoft.com/office/powerpoint/2010/main" val="32795188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Picture 4" descr="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84" y="1695181"/>
            <a:ext cx="6685033" cy="4594504"/>
          </a:xfrm>
          <a:prstGeom prst="rect">
            <a:avLst/>
          </a:prstGeom>
        </p:spPr>
      </p:pic>
      <p:sp>
        <p:nvSpPr>
          <p:cNvPr id="3" name="Date Placeholder 2"/>
          <p:cNvSpPr>
            <a:spLocks noGrp="1"/>
          </p:cNvSpPr>
          <p:nvPr>
            <p:ph type="dt" sz="half" idx="10"/>
          </p:nvPr>
        </p:nvSpPr>
        <p:spPr/>
        <p:txBody>
          <a:bodyPr/>
          <a:lstStyle/>
          <a:p>
            <a:r>
              <a:rPr lang="x-none" smtClean="0"/>
              <a:t>IPAW 2014</a:t>
            </a:r>
            <a:endParaRPr lang="pt-BR" dirty="0"/>
          </a:p>
        </p:txBody>
      </p:sp>
      <p:sp>
        <p:nvSpPr>
          <p:cNvPr id="4" name="Footer Placeholder 3"/>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Tree>
    <p:extLst>
      <p:ext uri="{BB962C8B-B14F-4D97-AF65-F5344CB8AC3E}">
        <p14:creationId xmlns:p14="http://schemas.microsoft.com/office/powerpoint/2010/main" val="21678434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Picture 4" descr="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484" y="1695181"/>
            <a:ext cx="6685033" cy="4594504"/>
          </a:xfrm>
          <a:prstGeom prst="rect">
            <a:avLst/>
          </a:prstGeom>
        </p:spPr>
      </p:pic>
      <p:cxnSp>
        <p:nvCxnSpPr>
          <p:cNvPr id="4" name="Straight Connector 3"/>
          <p:cNvCxnSpPr/>
          <p:nvPr/>
        </p:nvCxnSpPr>
        <p:spPr>
          <a:xfrm flipV="1">
            <a:off x="671697" y="2917963"/>
            <a:ext cx="934079" cy="293895"/>
          </a:xfrm>
          <a:prstGeom prst="line">
            <a:avLst/>
          </a:prstGeom>
          <a:ln>
            <a:solidFill>
              <a:srgbClr val="4F81BD"/>
            </a:solidFill>
          </a:ln>
        </p:spPr>
        <p:style>
          <a:lnRef idx="2">
            <a:schemeClr val="accent5"/>
          </a:lnRef>
          <a:fillRef idx="0">
            <a:schemeClr val="accent5"/>
          </a:fillRef>
          <a:effectRef idx="1">
            <a:schemeClr val="accent5"/>
          </a:effectRef>
          <a:fontRef idx="minor">
            <a:schemeClr val="tx1"/>
          </a:fontRef>
        </p:style>
      </p:cxnSp>
      <p:sp>
        <p:nvSpPr>
          <p:cNvPr id="7" name="TextBox 6"/>
          <p:cNvSpPr txBox="1"/>
          <p:nvPr/>
        </p:nvSpPr>
        <p:spPr>
          <a:xfrm>
            <a:off x="47329" y="3222355"/>
            <a:ext cx="1185766" cy="1938992"/>
          </a:xfrm>
          <a:prstGeom prst="rect">
            <a:avLst/>
          </a:prstGeom>
          <a:noFill/>
        </p:spPr>
        <p:txBody>
          <a:bodyPr wrap="none" rtlCol="0">
            <a:spAutoFit/>
          </a:bodyPr>
          <a:lstStyle/>
          <a:p>
            <a:pPr algn="ctr"/>
            <a:r>
              <a:rPr lang="en-US" sz="1200" b="1" i="1" dirty="0" smtClean="0">
                <a:solidFill>
                  <a:schemeClr val="accent1"/>
                </a:solidFill>
              </a:rPr>
              <a:t>prospective</a:t>
            </a:r>
            <a:br>
              <a:rPr lang="en-US" sz="1200" b="1" i="1" dirty="0" smtClean="0">
                <a:solidFill>
                  <a:schemeClr val="accent1"/>
                </a:solidFill>
              </a:rPr>
            </a:br>
            <a:r>
              <a:rPr lang="en-US" sz="1200" b="1" i="1" dirty="0" smtClean="0">
                <a:solidFill>
                  <a:schemeClr val="accent1"/>
                </a:solidFill>
              </a:rPr>
              <a:t>provenance</a:t>
            </a:r>
            <a:r>
              <a:rPr lang="en-US" sz="1200" b="1" dirty="0" smtClean="0">
                <a:solidFill>
                  <a:schemeClr val="accent1"/>
                </a:solidFill>
              </a:rPr>
              <a:t>:</a:t>
            </a:r>
            <a:br>
              <a:rPr lang="en-US" sz="1200" b="1" dirty="0" smtClean="0">
                <a:solidFill>
                  <a:schemeClr val="accent1"/>
                </a:solidFill>
              </a:rPr>
            </a:br>
            <a:r>
              <a:rPr lang="en-US" sz="1200" b="1" dirty="0" smtClean="0">
                <a:solidFill>
                  <a:schemeClr val="accent1"/>
                </a:solidFill>
              </a:rPr>
              <a:t>capture before</a:t>
            </a:r>
            <a:br>
              <a:rPr lang="en-US" sz="1200" b="1" dirty="0" smtClean="0">
                <a:solidFill>
                  <a:schemeClr val="accent1"/>
                </a:solidFill>
              </a:rPr>
            </a:br>
            <a:r>
              <a:rPr lang="en-US" sz="1200" b="1" dirty="0" smtClean="0">
                <a:solidFill>
                  <a:schemeClr val="accent1"/>
                </a:solidFill>
              </a:rPr>
              <a:t>execution; e.g.:</a:t>
            </a:r>
            <a:br>
              <a:rPr lang="en-US" sz="1200" b="1" dirty="0" smtClean="0">
                <a:solidFill>
                  <a:schemeClr val="accent1"/>
                </a:solidFill>
              </a:rPr>
            </a:br>
            <a:r>
              <a:rPr lang="en-US" sz="1200" b="1" dirty="0" smtClean="0">
                <a:solidFill>
                  <a:schemeClr val="accent1"/>
                </a:solidFill>
              </a:rPr>
              <a:t>user-defined</a:t>
            </a:r>
            <a:br>
              <a:rPr lang="en-US" sz="1200" b="1" dirty="0" smtClean="0">
                <a:solidFill>
                  <a:schemeClr val="accent1"/>
                </a:solidFill>
              </a:rPr>
            </a:br>
            <a:r>
              <a:rPr lang="en-US" sz="1200" b="1" dirty="0" smtClean="0">
                <a:solidFill>
                  <a:schemeClr val="accent1"/>
                </a:solidFill>
              </a:rPr>
              <a:t>functions</a:t>
            </a:r>
            <a:br>
              <a:rPr lang="en-US" sz="1200" b="1" dirty="0" smtClean="0">
                <a:solidFill>
                  <a:schemeClr val="accent1"/>
                </a:solidFill>
              </a:rPr>
            </a:br>
            <a:r>
              <a:rPr lang="en-US" sz="1200" b="1" dirty="0" smtClean="0">
                <a:solidFill>
                  <a:schemeClr val="accent1"/>
                </a:solidFill>
              </a:rPr>
              <a:t>(source code),</a:t>
            </a:r>
            <a:br>
              <a:rPr lang="en-US" sz="1200" b="1" dirty="0" smtClean="0">
                <a:solidFill>
                  <a:schemeClr val="accent1"/>
                </a:solidFill>
              </a:rPr>
            </a:br>
            <a:r>
              <a:rPr lang="en-US" sz="1200" b="1" dirty="0" smtClean="0">
                <a:solidFill>
                  <a:schemeClr val="accent1"/>
                </a:solidFill>
              </a:rPr>
              <a:t>function calls,</a:t>
            </a:r>
            <a:br>
              <a:rPr lang="en-US" sz="1200" b="1" dirty="0" smtClean="0">
                <a:solidFill>
                  <a:schemeClr val="accent1"/>
                </a:solidFill>
              </a:rPr>
            </a:br>
            <a:r>
              <a:rPr lang="en-US" sz="1200" b="1" dirty="0" smtClean="0">
                <a:solidFill>
                  <a:schemeClr val="accent1"/>
                </a:solidFill>
              </a:rPr>
              <a:t>arguments,</a:t>
            </a:r>
            <a:br>
              <a:rPr lang="en-US" sz="1200" b="1" dirty="0" smtClean="0">
                <a:solidFill>
                  <a:schemeClr val="accent1"/>
                </a:solidFill>
              </a:rPr>
            </a:br>
            <a:r>
              <a:rPr lang="en-US" sz="1200" b="1" dirty="0" smtClean="0">
                <a:solidFill>
                  <a:schemeClr val="accent1"/>
                </a:solidFill>
              </a:rPr>
              <a:t>global variables</a:t>
            </a:r>
          </a:p>
        </p:txBody>
      </p:sp>
      <p:cxnSp>
        <p:nvCxnSpPr>
          <p:cNvPr id="8" name="Straight Connector 7"/>
          <p:cNvCxnSpPr>
            <a:endCxn id="11" idx="2"/>
          </p:cNvCxnSpPr>
          <p:nvPr/>
        </p:nvCxnSpPr>
        <p:spPr>
          <a:xfrm flipV="1">
            <a:off x="5546967" y="1555051"/>
            <a:ext cx="1953313" cy="969509"/>
          </a:xfrm>
          <a:prstGeom prst="line">
            <a:avLst/>
          </a:prstGeom>
          <a:ln>
            <a:solidFill>
              <a:schemeClr val="accent1"/>
            </a:solidFill>
          </a:ln>
        </p:spPr>
        <p:style>
          <a:lnRef idx="2">
            <a:schemeClr val="accent5"/>
          </a:lnRef>
          <a:fillRef idx="0">
            <a:schemeClr val="accent5"/>
          </a:fillRef>
          <a:effectRef idx="1">
            <a:schemeClr val="accent5"/>
          </a:effectRef>
          <a:fontRef idx="minor">
            <a:schemeClr val="tx1"/>
          </a:fontRef>
        </p:style>
      </p:cxnSp>
      <p:sp>
        <p:nvSpPr>
          <p:cNvPr id="11" name="TextBox 10"/>
          <p:cNvSpPr txBox="1"/>
          <p:nvPr/>
        </p:nvSpPr>
        <p:spPr>
          <a:xfrm>
            <a:off x="6300192" y="908720"/>
            <a:ext cx="2400175" cy="646331"/>
          </a:xfrm>
          <a:prstGeom prst="rect">
            <a:avLst/>
          </a:prstGeom>
          <a:noFill/>
        </p:spPr>
        <p:txBody>
          <a:bodyPr wrap="square" rtlCol="0">
            <a:spAutoFit/>
          </a:bodyPr>
          <a:lstStyle/>
          <a:p>
            <a:pPr algn="ctr"/>
            <a:r>
              <a:rPr lang="en-US" sz="1200" b="1" i="1" dirty="0" smtClean="0">
                <a:solidFill>
                  <a:srgbClr val="4F81BD"/>
                </a:solidFill>
              </a:rPr>
              <a:t>environment variables and</a:t>
            </a:r>
            <a:br>
              <a:rPr lang="en-US" sz="1200" b="1" i="1" dirty="0" smtClean="0">
                <a:solidFill>
                  <a:srgbClr val="4F81BD"/>
                </a:solidFill>
              </a:rPr>
            </a:br>
            <a:r>
              <a:rPr lang="en-US" sz="1200" b="1" i="1" dirty="0" smtClean="0">
                <a:solidFill>
                  <a:srgbClr val="4F81BD"/>
                </a:solidFill>
              </a:rPr>
              <a:t>library dependencies:</a:t>
            </a:r>
            <a:br>
              <a:rPr lang="en-US" sz="1200" b="1" i="1" dirty="0" smtClean="0">
                <a:solidFill>
                  <a:srgbClr val="4F81BD"/>
                </a:solidFill>
              </a:rPr>
            </a:br>
            <a:r>
              <a:rPr lang="en-US" sz="1200" b="1" dirty="0" smtClean="0">
                <a:solidFill>
                  <a:srgbClr val="4F81BD"/>
                </a:solidFill>
              </a:rPr>
              <a:t>capture right before execution</a:t>
            </a:r>
          </a:p>
        </p:txBody>
      </p:sp>
      <p:cxnSp>
        <p:nvCxnSpPr>
          <p:cNvPr id="12" name="Straight Connector 11"/>
          <p:cNvCxnSpPr/>
          <p:nvPr/>
        </p:nvCxnSpPr>
        <p:spPr>
          <a:xfrm flipV="1">
            <a:off x="7541067" y="2262152"/>
            <a:ext cx="487811" cy="293896"/>
          </a:xfrm>
          <a:prstGeom prst="line">
            <a:avLst/>
          </a:prstGeom>
          <a:ln>
            <a:solidFill>
              <a:srgbClr val="4F81BD"/>
            </a:solidFill>
          </a:ln>
        </p:spPr>
        <p:style>
          <a:lnRef idx="2">
            <a:schemeClr val="accent5"/>
          </a:lnRef>
          <a:fillRef idx="0">
            <a:schemeClr val="accent5"/>
          </a:fillRef>
          <a:effectRef idx="1">
            <a:schemeClr val="accent5"/>
          </a:effectRef>
          <a:fontRef idx="minor">
            <a:schemeClr val="tx1"/>
          </a:fontRef>
        </p:style>
      </p:cxnSp>
      <p:sp>
        <p:nvSpPr>
          <p:cNvPr id="14" name="TextBox 13"/>
          <p:cNvSpPr txBox="1"/>
          <p:nvPr/>
        </p:nvSpPr>
        <p:spPr>
          <a:xfrm>
            <a:off x="7937275" y="2041736"/>
            <a:ext cx="1199667" cy="1785104"/>
          </a:xfrm>
          <a:prstGeom prst="rect">
            <a:avLst/>
          </a:prstGeom>
          <a:noFill/>
        </p:spPr>
        <p:txBody>
          <a:bodyPr wrap="none" rtlCol="0">
            <a:spAutoFit/>
          </a:bodyPr>
          <a:lstStyle/>
          <a:p>
            <a:pPr algn="ctr"/>
            <a:r>
              <a:rPr lang="en-US" sz="1100" b="1" i="1" dirty="0" smtClean="0">
                <a:solidFill>
                  <a:srgbClr val="4F81BD"/>
                </a:solidFill>
              </a:rPr>
              <a:t>retrospective</a:t>
            </a:r>
            <a:br>
              <a:rPr lang="en-US" sz="1100" b="1" i="1" dirty="0" smtClean="0">
                <a:solidFill>
                  <a:srgbClr val="4F81BD"/>
                </a:solidFill>
              </a:rPr>
            </a:br>
            <a:r>
              <a:rPr lang="en-US" sz="1100" b="1" i="1" dirty="0" smtClean="0">
                <a:solidFill>
                  <a:srgbClr val="4F81BD"/>
                </a:solidFill>
              </a:rPr>
              <a:t>provenance</a:t>
            </a:r>
            <a:r>
              <a:rPr lang="en-US" sz="1100" b="1" dirty="0" smtClean="0">
                <a:solidFill>
                  <a:srgbClr val="4F81BD"/>
                </a:solidFill>
              </a:rPr>
              <a:t>:</a:t>
            </a:r>
            <a:br>
              <a:rPr lang="en-US" sz="1100" b="1" dirty="0" smtClean="0">
                <a:solidFill>
                  <a:srgbClr val="4F81BD"/>
                </a:solidFill>
              </a:rPr>
            </a:br>
            <a:r>
              <a:rPr lang="en-US" sz="1100" b="1" dirty="0" smtClean="0">
                <a:solidFill>
                  <a:srgbClr val="4F81BD"/>
                </a:solidFill>
              </a:rPr>
              <a:t>capture during</a:t>
            </a:r>
            <a:br>
              <a:rPr lang="en-US" sz="1100" b="1" dirty="0" smtClean="0">
                <a:solidFill>
                  <a:srgbClr val="4F81BD"/>
                </a:solidFill>
              </a:rPr>
            </a:br>
            <a:r>
              <a:rPr lang="en-US" sz="1100" b="1" dirty="0" smtClean="0">
                <a:solidFill>
                  <a:srgbClr val="4F81BD"/>
                </a:solidFill>
              </a:rPr>
              <a:t>execution; e.g.:</a:t>
            </a:r>
            <a:br>
              <a:rPr lang="en-US" sz="1100" b="1" dirty="0" smtClean="0">
                <a:solidFill>
                  <a:srgbClr val="4F81BD"/>
                </a:solidFill>
              </a:rPr>
            </a:br>
            <a:r>
              <a:rPr lang="en-US" sz="1100" b="1" dirty="0" smtClean="0">
                <a:solidFill>
                  <a:srgbClr val="4F81BD"/>
                </a:solidFill>
              </a:rPr>
              <a:t>function</a:t>
            </a:r>
            <a:br>
              <a:rPr lang="en-US" sz="1100" b="1" dirty="0" smtClean="0">
                <a:solidFill>
                  <a:srgbClr val="4F81BD"/>
                </a:solidFill>
              </a:rPr>
            </a:br>
            <a:r>
              <a:rPr lang="en-US" sz="1100" b="1" dirty="0" smtClean="0">
                <a:solidFill>
                  <a:srgbClr val="4F81BD"/>
                </a:solidFill>
              </a:rPr>
              <a:t>activations,</a:t>
            </a:r>
            <a:br>
              <a:rPr lang="en-US" sz="1100" b="1" dirty="0" smtClean="0">
                <a:solidFill>
                  <a:srgbClr val="4F81BD"/>
                </a:solidFill>
              </a:rPr>
            </a:br>
            <a:r>
              <a:rPr lang="en-US" sz="1100" b="1" dirty="0" smtClean="0">
                <a:solidFill>
                  <a:srgbClr val="4F81BD"/>
                </a:solidFill>
              </a:rPr>
              <a:t>argument values,</a:t>
            </a:r>
            <a:br>
              <a:rPr lang="en-US" sz="1100" b="1" dirty="0" smtClean="0">
                <a:solidFill>
                  <a:srgbClr val="4F81BD"/>
                </a:solidFill>
              </a:rPr>
            </a:br>
            <a:r>
              <a:rPr lang="en-US" sz="1100" b="1" dirty="0" smtClean="0">
                <a:solidFill>
                  <a:srgbClr val="4F81BD"/>
                </a:solidFill>
              </a:rPr>
              <a:t>return values,</a:t>
            </a:r>
            <a:r>
              <a:rPr lang="en-US" sz="1100" b="1" dirty="0">
                <a:solidFill>
                  <a:srgbClr val="4F81BD"/>
                </a:solidFill>
              </a:rPr>
              <a:t/>
            </a:r>
            <a:br>
              <a:rPr lang="en-US" sz="1100" b="1" dirty="0">
                <a:solidFill>
                  <a:srgbClr val="4F81BD"/>
                </a:solidFill>
              </a:rPr>
            </a:br>
            <a:r>
              <a:rPr lang="en-US" sz="1100" b="1" dirty="0" smtClean="0">
                <a:solidFill>
                  <a:srgbClr val="4F81BD"/>
                </a:solidFill>
              </a:rPr>
              <a:t>time, content</a:t>
            </a:r>
            <a:br>
              <a:rPr lang="en-US" sz="1100" b="1" dirty="0" smtClean="0">
                <a:solidFill>
                  <a:srgbClr val="4F81BD"/>
                </a:solidFill>
              </a:rPr>
            </a:br>
            <a:r>
              <a:rPr lang="en-US" sz="1100" b="1" dirty="0" smtClean="0">
                <a:solidFill>
                  <a:srgbClr val="4F81BD"/>
                </a:solidFill>
              </a:rPr>
              <a:t>of input files, …</a:t>
            </a:r>
          </a:p>
        </p:txBody>
      </p:sp>
      <p:sp>
        <p:nvSpPr>
          <p:cNvPr id="3" name="Date Placeholder 2"/>
          <p:cNvSpPr>
            <a:spLocks noGrp="1"/>
          </p:cNvSpPr>
          <p:nvPr>
            <p:ph type="dt" sz="half" idx="10"/>
          </p:nvPr>
        </p:nvSpPr>
        <p:spPr/>
        <p:txBody>
          <a:bodyPr/>
          <a:lstStyle/>
          <a:p>
            <a:r>
              <a:rPr lang="x-none" smtClean="0"/>
              <a:t>IPAW 2014</a:t>
            </a:r>
            <a:endParaRPr lang="pt-BR" dirty="0"/>
          </a:p>
        </p:txBody>
      </p:sp>
      <p:sp>
        <p:nvSpPr>
          <p:cNvPr id="6" name="Footer Placeholder 5"/>
          <p:cNvSpPr>
            <a:spLocks noGrp="1"/>
          </p:cNvSpPr>
          <p:nvPr>
            <p:ph type="ftr" sz="quarter" idx="11"/>
          </p:nvPr>
        </p:nvSpPr>
        <p:spPr/>
        <p:txBody>
          <a:bodyPr/>
          <a:lstStyle/>
          <a:p>
            <a:r>
              <a:rPr lang="pt-BR" smtClean="0"/>
              <a:t>noWorkflow</a:t>
            </a:r>
            <a:endParaRPr lang="pt-BR" dirty="0"/>
          </a:p>
        </p:txBody>
      </p:sp>
      <p:sp>
        <p:nvSpPr>
          <p:cNvPr id="9" name="Slide Number Placeholder 8"/>
          <p:cNvSpPr>
            <a:spLocks noGrp="1"/>
          </p:cNvSpPr>
          <p:nvPr>
            <p:ph type="sldNum" sz="quarter" idx="12"/>
          </p:nvPr>
        </p:nvSpPr>
        <p:spPr/>
        <p:txBody>
          <a:bodyPr/>
          <a:lstStyle/>
          <a:p>
            <a:fld id="{0AAA623A-5D3C-471A-939B-3DC944CAB218}" type="slidenum">
              <a:rPr lang="pt-BR" smtClean="0"/>
              <a:pPr/>
              <a:t>18</a:t>
            </a:fld>
            <a:endParaRPr lang="pt-BR"/>
          </a:p>
        </p:txBody>
      </p:sp>
    </p:spTree>
    <p:extLst>
      <p:ext uri="{BB962C8B-B14F-4D97-AF65-F5344CB8AC3E}">
        <p14:creationId xmlns:p14="http://schemas.microsoft.com/office/powerpoint/2010/main" val="41161621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Picture 4" descr="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484" y="1695181"/>
            <a:ext cx="6685033" cy="4594504"/>
          </a:xfrm>
          <a:prstGeom prst="rect">
            <a:avLst/>
          </a:prstGeom>
        </p:spPr>
      </p:pic>
      <p:cxnSp>
        <p:nvCxnSpPr>
          <p:cNvPr id="4" name="Straight Connector 3"/>
          <p:cNvCxnSpPr/>
          <p:nvPr/>
        </p:nvCxnSpPr>
        <p:spPr>
          <a:xfrm flipV="1">
            <a:off x="577240" y="4636619"/>
            <a:ext cx="934079" cy="29389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149775" y="4930514"/>
            <a:ext cx="980882" cy="461665"/>
          </a:xfrm>
          <a:prstGeom prst="rect">
            <a:avLst/>
          </a:prstGeom>
          <a:noFill/>
        </p:spPr>
        <p:txBody>
          <a:bodyPr wrap="none" rtlCol="0">
            <a:spAutoFit/>
          </a:bodyPr>
          <a:lstStyle/>
          <a:p>
            <a:pPr algn="ctr"/>
            <a:r>
              <a:rPr lang="en-US" sz="1200" b="1" i="1" dirty="0" smtClean="0">
                <a:solidFill>
                  <a:srgbClr val="4F81BD"/>
                </a:solidFill>
              </a:rPr>
              <a:t>provenance</a:t>
            </a:r>
            <a:br>
              <a:rPr lang="en-US" sz="1200" b="1" i="1" dirty="0" smtClean="0">
                <a:solidFill>
                  <a:srgbClr val="4F81BD"/>
                </a:solidFill>
              </a:rPr>
            </a:br>
            <a:r>
              <a:rPr lang="en-US" sz="1200" b="1" i="1" dirty="0" smtClean="0">
                <a:solidFill>
                  <a:srgbClr val="4F81BD"/>
                </a:solidFill>
              </a:rPr>
              <a:t>information</a:t>
            </a:r>
          </a:p>
        </p:txBody>
      </p:sp>
      <p:cxnSp>
        <p:nvCxnSpPr>
          <p:cNvPr id="10" name="Straight Connector 9"/>
          <p:cNvCxnSpPr/>
          <p:nvPr/>
        </p:nvCxnSpPr>
        <p:spPr>
          <a:xfrm flipV="1">
            <a:off x="635630" y="5053567"/>
            <a:ext cx="2119596" cy="666900"/>
          </a:xfrm>
          <a:prstGeom prst="line">
            <a:avLst/>
          </a:prstGeom>
          <a:ln>
            <a:solidFill>
              <a:srgbClr val="4F81BD"/>
            </a:solidFill>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135758" y="5720467"/>
            <a:ext cx="1008923" cy="276999"/>
          </a:xfrm>
          <a:prstGeom prst="rect">
            <a:avLst/>
          </a:prstGeom>
          <a:noFill/>
        </p:spPr>
        <p:txBody>
          <a:bodyPr wrap="none" rtlCol="0">
            <a:spAutoFit/>
          </a:bodyPr>
          <a:lstStyle/>
          <a:p>
            <a:pPr algn="ctr"/>
            <a:r>
              <a:rPr lang="en-US" sz="1200" b="1" i="1" dirty="0" smtClean="0">
                <a:solidFill>
                  <a:srgbClr val="4F81BD"/>
                </a:solidFill>
              </a:rPr>
              <a:t>file contents</a:t>
            </a:r>
          </a:p>
        </p:txBody>
      </p:sp>
      <p:sp>
        <p:nvSpPr>
          <p:cNvPr id="3" name="Date Placeholder 2"/>
          <p:cNvSpPr>
            <a:spLocks noGrp="1"/>
          </p:cNvSpPr>
          <p:nvPr>
            <p:ph type="dt" sz="half" idx="10"/>
          </p:nvPr>
        </p:nvSpPr>
        <p:spPr/>
        <p:txBody>
          <a:bodyPr/>
          <a:lstStyle/>
          <a:p>
            <a:r>
              <a:rPr lang="x-none" smtClean="0"/>
              <a:t>IPAW 2014</a:t>
            </a:r>
            <a:endParaRPr lang="pt-BR" dirty="0"/>
          </a:p>
        </p:txBody>
      </p:sp>
      <p:sp>
        <p:nvSpPr>
          <p:cNvPr id="6" name="Footer Placeholder 5"/>
          <p:cNvSpPr>
            <a:spLocks noGrp="1"/>
          </p:cNvSpPr>
          <p:nvPr>
            <p:ph type="ftr" sz="quarter" idx="11"/>
          </p:nvPr>
        </p:nvSpPr>
        <p:spPr/>
        <p:txBody>
          <a:bodyPr/>
          <a:lstStyle/>
          <a:p>
            <a:r>
              <a:rPr lang="pt-BR" smtClean="0"/>
              <a:t>noWorkflow</a:t>
            </a:r>
            <a:endParaRPr lang="pt-BR" dirty="0"/>
          </a:p>
        </p:txBody>
      </p:sp>
      <p:sp>
        <p:nvSpPr>
          <p:cNvPr id="8" name="Slide Number Placeholder 7"/>
          <p:cNvSpPr>
            <a:spLocks noGrp="1"/>
          </p:cNvSpPr>
          <p:nvPr>
            <p:ph type="sldNum" sz="quarter" idx="12"/>
          </p:nvPr>
        </p:nvSpPr>
        <p:spPr/>
        <p:txBody>
          <a:bodyPr/>
          <a:lstStyle/>
          <a:p>
            <a:fld id="{0AAA623A-5D3C-471A-939B-3DC944CAB218}" type="slidenum">
              <a:rPr lang="pt-BR" smtClean="0"/>
              <a:pPr/>
              <a:t>19</a:t>
            </a:fld>
            <a:endParaRPr lang="pt-BR"/>
          </a:p>
        </p:txBody>
      </p:sp>
    </p:spTree>
    <p:extLst>
      <p:ext uri="{BB962C8B-B14F-4D97-AF65-F5344CB8AC3E}">
        <p14:creationId xmlns:p14="http://schemas.microsoft.com/office/powerpoint/2010/main" val="13679448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Motivation</a:t>
            </a:r>
          </a:p>
          <a:p>
            <a:r>
              <a:rPr lang="en-US" dirty="0"/>
              <a:t>Related Work</a:t>
            </a:r>
          </a:p>
          <a:p>
            <a:r>
              <a:rPr lang="en-US" dirty="0" smtClean="0"/>
              <a:t>Issues </a:t>
            </a:r>
            <a:r>
              <a:rPr lang="en-US" dirty="0" smtClean="0"/>
              <a:t>regarding provenance of scripts</a:t>
            </a:r>
          </a:p>
          <a:p>
            <a:pPr lvl="1"/>
            <a:r>
              <a:rPr lang="en-US" dirty="0"/>
              <a:t>Provenance Representation Types</a:t>
            </a:r>
          </a:p>
          <a:p>
            <a:pPr lvl="1"/>
            <a:r>
              <a:rPr lang="en-US" dirty="0"/>
              <a:t>Capture Granularity</a:t>
            </a:r>
          </a:p>
          <a:p>
            <a:r>
              <a:rPr lang="en-US" dirty="0" err="1" smtClean="0"/>
              <a:t>noWorkflow</a:t>
            </a:r>
            <a:endParaRPr lang="en-US" dirty="0" smtClean="0"/>
          </a:p>
          <a:p>
            <a:pPr lvl="1"/>
            <a:r>
              <a:rPr lang="en-US" dirty="0" smtClean="0"/>
              <a:t>Capture</a:t>
            </a:r>
          </a:p>
          <a:p>
            <a:pPr lvl="1"/>
            <a:r>
              <a:rPr lang="en-US" dirty="0" smtClean="0"/>
              <a:t>Analysis </a:t>
            </a:r>
            <a:endParaRPr lang="en-US" dirty="0"/>
          </a:p>
          <a:p>
            <a:r>
              <a:rPr lang="en-US" dirty="0" smtClean="0"/>
              <a:t>Final </a:t>
            </a:r>
            <a:r>
              <a:rPr lang="en-US" dirty="0" smtClean="0"/>
              <a:t>Remarks </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extLst>
      <p:ext uri="{BB962C8B-B14F-4D97-AF65-F5344CB8AC3E}">
        <p14:creationId xmlns:p14="http://schemas.microsoft.com/office/powerpoint/2010/main" val="654185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Picture 4" descr="archite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84" y="1695181"/>
            <a:ext cx="6685033" cy="4594504"/>
          </a:xfrm>
          <a:prstGeom prst="rect">
            <a:avLst/>
          </a:prstGeom>
        </p:spPr>
      </p:pic>
      <p:sp>
        <p:nvSpPr>
          <p:cNvPr id="3" name="Date Placeholder 2"/>
          <p:cNvSpPr>
            <a:spLocks noGrp="1"/>
          </p:cNvSpPr>
          <p:nvPr>
            <p:ph type="dt" sz="half" idx="10"/>
          </p:nvPr>
        </p:nvSpPr>
        <p:spPr/>
        <p:txBody>
          <a:bodyPr/>
          <a:lstStyle/>
          <a:p>
            <a:r>
              <a:rPr lang="x-none" smtClean="0"/>
              <a:t>IPAW 2014</a:t>
            </a:r>
            <a:endParaRPr lang="pt-BR" dirty="0"/>
          </a:p>
        </p:txBody>
      </p:sp>
      <p:sp>
        <p:nvSpPr>
          <p:cNvPr id="4" name="Footer Placeholder 3"/>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7" name="Rectangle 6"/>
          <p:cNvSpPr/>
          <p:nvPr/>
        </p:nvSpPr>
        <p:spPr>
          <a:xfrm>
            <a:off x="1259632" y="2033144"/>
            <a:ext cx="6624736" cy="1539872"/>
          </a:xfrm>
          <a:prstGeom prst="rect">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981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Provenance</a:t>
            </a:r>
            <a:endParaRPr lang="en-US" dirty="0"/>
          </a:p>
        </p:txBody>
      </p:sp>
      <p:sp>
        <p:nvSpPr>
          <p:cNvPr id="3" name="Content Placeholder 2"/>
          <p:cNvSpPr>
            <a:spLocks noGrp="1"/>
          </p:cNvSpPr>
          <p:nvPr>
            <p:ph idx="1"/>
          </p:nvPr>
        </p:nvSpPr>
        <p:spPr/>
        <p:txBody>
          <a:bodyPr/>
          <a:lstStyle/>
          <a:p>
            <a:r>
              <a:rPr lang="en-US" dirty="0" smtClean="0"/>
              <a:t>We use the AST of the script to identify</a:t>
            </a:r>
          </a:p>
          <a:p>
            <a:pPr lvl="1"/>
            <a:r>
              <a:rPr lang="en-US" dirty="0" smtClean="0"/>
              <a:t>Function definitions</a:t>
            </a:r>
          </a:p>
          <a:p>
            <a:pPr lvl="1"/>
            <a:r>
              <a:rPr lang="en-US" dirty="0" smtClean="0"/>
              <a:t>Function calls</a:t>
            </a:r>
          </a:p>
          <a:p>
            <a:pPr lvl="1"/>
            <a:r>
              <a:rPr lang="en-US" dirty="0" smtClean="0"/>
              <a:t>Arguments</a:t>
            </a:r>
          </a:p>
          <a:p>
            <a:pPr lvl="1"/>
            <a:r>
              <a:rPr lang="en-US" dirty="0" smtClean="0"/>
              <a:t>Global Variables</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Tree>
    <p:extLst>
      <p:ext uri="{BB962C8B-B14F-4D97-AF65-F5344CB8AC3E}">
        <p14:creationId xmlns:p14="http://schemas.microsoft.com/office/powerpoint/2010/main" val="16346408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57200" y="3645024"/>
            <a:ext cx="8291264" cy="2736304"/>
          </a:xfrm>
        </p:spPr>
        <p:txBody>
          <a:bodyPr>
            <a:normAutofit lnSpcReduction="10000"/>
          </a:bodyPr>
          <a:lstStyle/>
          <a:p>
            <a:r>
              <a:rPr lang="en-US" dirty="0" smtClean="0"/>
              <a:t>Function and script source codes are stored in a </a:t>
            </a:r>
            <a:r>
              <a:rPr lang="en-US" b="1" dirty="0">
                <a:solidFill>
                  <a:srgbClr val="4F81BD"/>
                </a:solidFill>
              </a:rPr>
              <a:t>c</a:t>
            </a:r>
            <a:r>
              <a:rPr lang="en-US" b="1" dirty="0" smtClean="0">
                <a:solidFill>
                  <a:srgbClr val="4F81BD"/>
                </a:solidFill>
              </a:rPr>
              <a:t>ontent </a:t>
            </a:r>
            <a:r>
              <a:rPr lang="en-US" b="1" dirty="0">
                <a:solidFill>
                  <a:srgbClr val="4F81BD"/>
                </a:solidFill>
              </a:rPr>
              <a:t>d</a:t>
            </a:r>
            <a:r>
              <a:rPr lang="en-US" b="1" dirty="0" smtClean="0">
                <a:solidFill>
                  <a:srgbClr val="4F81BD"/>
                </a:solidFill>
              </a:rPr>
              <a:t>atabase</a:t>
            </a:r>
          </a:p>
          <a:p>
            <a:r>
              <a:rPr lang="en-US" dirty="0" smtClean="0"/>
              <a:t>File name is the SHA1 hash code</a:t>
            </a:r>
          </a:p>
          <a:p>
            <a:r>
              <a:rPr lang="en-US" dirty="0" smtClean="0"/>
              <a:t>Due to hash codes, there is </a:t>
            </a:r>
            <a:r>
              <a:rPr lang="en-US" b="1" dirty="0">
                <a:solidFill>
                  <a:srgbClr val="4F81BD"/>
                </a:solidFill>
              </a:rPr>
              <a:t>no redundancy </a:t>
            </a:r>
            <a:r>
              <a:rPr lang="en-US" dirty="0" smtClean="0"/>
              <a:t>in the content database – if something is already there, it is not stored again</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7" name="Content Placeholder 9"/>
          <p:cNvSpPr txBox="1">
            <a:spLocks/>
          </p:cNvSpPr>
          <p:nvPr/>
        </p:nvSpPr>
        <p:spPr>
          <a:xfrm>
            <a:off x="1115616" y="864096"/>
            <a:ext cx="7020272" cy="2636912"/>
          </a:xfrm>
          <a:prstGeom prst="rect">
            <a:avLst/>
          </a:prstGeom>
          <a:solidFill>
            <a:schemeClr val="accent1">
              <a:lumMod val="40000"/>
              <a:lumOff val="60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err="1" smtClean="0"/>
              <a:t>def</a:t>
            </a:r>
            <a:r>
              <a:rPr lang="en-US" sz="2800" dirty="0" smtClean="0"/>
              <a:t> </a:t>
            </a:r>
            <a:r>
              <a:rPr lang="en-US" sz="2800" dirty="0" err="1" smtClean="0"/>
              <a:t>run_simulation</a:t>
            </a:r>
            <a:r>
              <a:rPr lang="en-US" sz="2800" dirty="0" smtClean="0"/>
              <a:t>(</a:t>
            </a:r>
            <a:r>
              <a:rPr lang="en-US" sz="2800" dirty="0" err="1" smtClean="0"/>
              <a:t>data_a</a:t>
            </a:r>
            <a:r>
              <a:rPr lang="en-US" sz="2800" dirty="0" smtClean="0"/>
              <a:t>, </a:t>
            </a:r>
            <a:r>
              <a:rPr lang="en-US" sz="2800" dirty="0" err="1" smtClean="0"/>
              <a:t>data_b</a:t>
            </a:r>
            <a:r>
              <a:rPr lang="en-US" sz="2800" dirty="0" smtClean="0"/>
              <a:t>):</a:t>
            </a:r>
          </a:p>
          <a:p>
            <a:pPr marL="0" indent="0">
              <a:buFont typeface="Arial" pitchFamily="34" charset="0"/>
              <a:buNone/>
            </a:pPr>
            <a:r>
              <a:rPr lang="en-US" sz="2800" dirty="0" smtClean="0"/>
              <a:t>     a = </a:t>
            </a:r>
            <a:r>
              <a:rPr lang="en-US" sz="2800" dirty="0" err="1" smtClean="0"/>
              <a:t>csv_read</a:t>
            </a:r>
            <a:r>
              <a:rPr lang="en-US" sz="2800" dirty="0" smtClean="0"/>
              <a:t>(</a:t>
            </a:r>
            <a:r>
              <a:rPr lang="en-US" sz="2800" dirty="0" err="1" smtClean="0"/>
              <a:t>data_a</a:t>
            </a:r>
            <a:r>
              <a:rPr lang="en-US" sz="2800" dirty="0" smtClean="0"/>
              <a:t>)</a:t>
            </a:r>
          </a:p>
          <a:p>
            <a:pPr marL="0" indent="0">
              <a:buFont typeface="Arial" pitchFamily="34" charset="0"/>
              <a:buNone/>
            </a:pPr>
            <a:r>
              <a:rPr lang="en-US" sz="2800" dirty="0" smtClean="0"/>
              <a:t>     b = </a:t>
            </a:r>
            <a:r>
              <a:rPr lang="en-US" sz="2800" dirty="0" err="1" smtClean="0"/>
              <a:t>csv_read</a:t>
            </a:r>
            <a:r>
              <a:rPr lang="en-US" sz="2800" dirty="0" smtClean="0"/>
              <a:t>(</a:t>
            </a:r>
            <a:r>
              <a:rPr lang="en-US" sz="2800" dirty="0" err="1" smtClean="0"/>
              <a:t>data_b</a:t>
            </a:r>
            <a:r>
              <a:rPr lang="en-US" sz="2800" dirty="0" smtClean="0"/>
              <a:t>)</a:t>
            </a:r>
          </a:p>
          <a:p>
            <a:pPr marL="0" indent="0">
              <a:buFont typeface="Arial" pitchFamily="34" charset="0"/>
              <a:buNone/>
            </a:pPr>
            <a:r>
              <a:rPr lang="en-US" sz="2800" dirty="0" smtClean="0"/>
              <a:t>     data = simulate(a, b)</a:t>
            </a:r>
          </a:p>
          <a:p>
            <a:pPr marL="0" indent="0">
              <a:buFont typeface="Arial" pitchFamily="34" charset="0"/>
              <a:buNone/>
            </a:pPr>
            <a:r>
              <a:rPr lang="en-US" sz="2800" dirty="0" smtClean="0"/>
              <a:t>     return data</a:t>
            </a:r>
          </a:p>
        </p:txBody>
      </p:sp>
    </p:spTree>
    <p:extLst>
      <p:ext uri="{BB962C8B-B14F-4D97-AF65-F5344CB8AC3E}">
        <p14:creationId xmlns:p14="http://schemas.microsoft.com/office/powerpoint/2010/main" val="34634372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57200" y="3645024"/>
            <a:ext cx="8291264" cy="2481139"/>
          </a:xfrm>
        </p:spPr>
        <p:txBody>
          <a:bodyPr/>
          <a:lstStyle/>
          <a:p>
            <a:r>
              <a:rPr lang="en-US" dirty="0" smtClean="0"/>
              <a:t>Function definitions, function calls, arguments and global variables are stored in a </a:t>
            </a:r>
            <a:r>
              <a:rPr lang="en-US" b="1" dirty="0" smtClean="0">
                <a:solidFill>
                  <a:srgbClr val="4F81BD"/>
                </a:solidFill>
              </a:rPr>
              <a:t>SQLite database</a:t>
            </a:r>
          </a:p>
          <a:p>
            <a:r>
              <a:rPr lang="en-US" dirty="0" smtClean="0"/>
              <a:t>All this information is associated with the </a:t>
            </a:r>
            <a:r>
              <a:rPr lang="en-US" b="1" dirty="0">
                <a:solidFill>
                  <a:srgbClr val="4F81BD"/>
                </a:solidFill>
              </a:rPr>
              <a:t>experiment trial </a:t>
            </a:r>
            <a:r>
              <a:rPr lang="en-US" b="1" dirty="0" smtClean="0">
                <a:solidFill>
                  <a:srgbClr val="4F81BD"/>
                </a:solidFill>
              </a:rPr>
              <a:t>id</a:t>
            </a:r>
            <a:endParaRPr lang="en-US" b="1" dirty="0">
              <a:solidFill>
                <a:srgbClr val="4F81BD"/>
              </a:solidFill>
            </a:endParaRP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7" name="Content Placeholder 9"/>
          <p:cNvSpPr txBox="1">
            <a:spLocks/>
          </p:cNvSpPr>
          <p:nvPr/>
        </p:nvSpPr>
        <p:spPr>
          <a:xfrm>
            <a:off x="1115616" y="864096"/>
            <a:ext cx="7020272" cy="2636912"/>
          </a:xfrm>
          <a:prstGeom prst="rect">
            <a:avLst/>
          </a:prstGeom>
          <a:solidFill>
            <a:schemeClr val="accent1">
              <a:lumMod val="40000"/>
              <a:lumOff val="60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err="1" smtClean="0"/>
              <a:t>def</a:t>
            </a:r>
            <a:r>
              <a:rPr lang="en-US" sz="2800" dirty="0" smtClean="0"/>
              <a:t> </a:t>
            </a:r>
            <a:r>
              <a:rPr lang="en-US" sz="2800" b="1" dirty="0" err="1" smtClean="0"/>
              <a:t>run_simulation</a:t>
            </a:r>
            <a:r>
              <a:rPr lang="en-US" sz="2800" b="1" dirty="0" smtClean="0"/>
              <a:t>(</a:t>
            </a:r>
            <a:r>
              <a:rPr lang="en-US" sz="2800" b="1" dirty="0" err="1" smtClean="0"/>
              <a:t>data_a</a:t>
            </a:r>
            <a:r>
              <a:rPr lang="en-US" sz="2800" b="1" dirty="0" smtClean="0"/>
              <a:t>, </a:t>
            </a:r>
            <a:r>
              <a:rPr lang="en-US" sz="2800" b="1" dirty="0" err="1" smtClean="0"/>
              <a:t>data_b</a:t>
            </a:r>
            <a:r>
              <a:rPr lang="en-US" sz="2800" b="1" dirty="0" smtClean="0"/>
              <a:t>)</a:t>
            </a:r>
            <a:r>
              <a:rPr lang="en-US" sz="2800" dirty="0" smtClean="0"/>
              <a:t>:</a:t>
            </a:r>
          </a:p>
          <a:p>
            <a:pPr marL="0" indent="0">
              <a:buFont typeface="Arial" pitchFamily="34" charset="0"/>
              <a:buNone/>
            </a:pPr>
            <a:r>
              <a:rPr lang="en-US" sz="2800" dirty="0" smtClean="0"/>
              <a:t>     a = </a:t>
            </a:r>
            <a:r>
              <a:rPr lang="en-US" sz="2800" b="1" dirty="0" err="1" smtClean="0"/>
              <a:t>csv_read</a:t>
            </a:r>
            <a:r>
              <a:rPr lang="en-US" sz="2800" b="1" dirty="0" smtClean="0"/>
              <a:t>(</a:t>
            </a:r>
            <a:r>
              <a:rPr lang="en-US" sz="2800" b="1" dirty="0" err="1" smtClean="0"/>
              <a:t>data_a</a:t>
            </a:r>
            <a:r>
              <a:rPr lang="en-US" sz="2800" b="1" dirty="0" smtClean="0"/>
              <a:t>)</a:t>
            </a:r>
          </a:p>
          <a:p>
            <a:pPr marL="0" indent="0">
              <a:buFont typeface="Arial" pitchFamily="34" charset="0"/>
              <a:buNone/>
            </a:pPr>
            <a:r>
              <a:rPr lang="en-US" sz="2800" dirty="0" smtClean="0"/>
              <a:t>     b = </a:t>
            </a:r>
            <a:r>
              <a:rPr lang="en-US" sz="2800" b="1" dirty="0" err="1" smtClean="0"/>
              <a:t>csv_read</a:t>
            </a:r>
            <a:r>
              <a:rPr lang="en-US" sz="2800" b="1" dirty="0" smtClean="0"/>
              <a:t>(</a:t>
            </a:r>
            <a:r>
              <a:rPr lang="en-US" sz="2800" b="1" dirty="0" err="1" smtClean="0"/>
              <a:t>data_b</a:t>
            </a:r>
            <a:r>
              <a:rPr lang="en-US" sz="2800" b="1" dirty="0" smtClean="0"/>
              <a:t>)</a:t>
            </a:r>
          </a:p>
          <a:p>
            <a:pPr marL="0" indent="0">
              <a:buFont typeface="Arial" pitchFamily="34" charset="0"/>
              <a:buNone/>
            </a:pPr>
            <a:r>
              <a:rPr lang="en-US" sz="2800" dirty="0" smtClean="0"/>
              <a:t>     data = </a:t>
            </a:r>
            <a:r>
              <a:rPr lang="en-US" sz="2800" b="1" dirty="0" smtClean="0"/>
              <a:t>simulate(a, b)</a:t>
            </a:r>
          </a:p>
          <a:p>
            <a:pPr marL="0" indent="0">
              <a:buFont typeface="Arial" pitchFamily="34" charset="0"/>
              <a:buNone/>
            </a:pPr>
            <a:r>
              <a:rPr lang="en-US" sz="2800" dirty="0" smtClean="0"/>
              <a:t>     return data</a:t>
            </a:r>
          </a:p>
        </p:txBody>
      </p:sp>
    </p:spTree>
    <p:extLst>
      <p:ext uri="{BB962C8B-B14F-4D97-AF65-F5344CB8AC3E}">
        <p14:creationId xmlns:p14="http://schemas.microsoft.com/office/powerpoint/2010/main" val="31275259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Provenance</a:t>
            </a:r>
            <a:endParaRPr lang="en-US" dirty="0"/>
          </a:p>
        </p:txBody>
      </p:sp>
      <p:sp>
        <p:nvSpPr>
          <p:cNvPr id="8" name="Content Placeholder 7"/>
          <p:cNvSpPr>
            <a:spLocks noGrp="1"/>
          </p:cNvSpPr>
          <p:nvPr>
            <p:ph idx="1"/>
          </p:nvPr>
        </p:nvSpPr>
        <p:spPr/>
        <p:txBody>
          <a:bodyPr>
            <a:normAutofit lnSpcReduction="10000"/>
          </a:bodyPr>
          <a:lstStyle/>
          <a:p>
            <a:r>
              <a:rPr lang="en-US" dirty="0" smtClean="0"/>
              <a:t>Environment</a:t>
            </a:r>
          </a:p>
          <a:p>
            <a:pPr lvl="1"/>
            <a:r>
              <a:rPr lang="en-US" dirty="0" smtClean="0"/>
              <a:t>Use Python libraries </a:t>
            </a:r>
            <a:r>
              <a:rPr lang="en-US" b="1" dirty="0" err="1">
                <a:solidFill>
                  <a:srgbClr val="4F81BD"/>
                </a:solidFill>
              </a:rPr>
              <a:t>os</a:t>
            </a:r>
            <a:r>
              <a:rPr lang="en-US" dirty="0" smtClean="0"/>
              <a:t>, </a:t>
            </a:r>
            <a:r>
              <a:rPr lang="en-US" b="1" dirty="0">
                <a:solidFill>
                  <a:srgbClr val="4F81BD"/>
                </a:solidFill>
              </a:rPr>
              <a:t>socket</a:t>
            </a:r>
            <a:r>
              <a:rPr lang="en-US" dirty="0" smtClean="0"/>
              <a:t> and </a:t>
            </a:r>
            <a:r>
              <a:rPr lang="en-US" b="1" dirty="0">
                <a:solidFill>
                  <a:srgbClr val="4F81BD"/>
                </a:solidFill>
              </a:rPr>
              <a:t>platform</a:t>
            </a:r>
          </a:p>
          <a:p>
            <a:r>
              <a:rPr lang="en-US" dirty="0" smtClean="0"/>
              <a:t>Module dependencies</a:t>
            </a:r>
          </a:p>
          <a:p>
            <a:pPr lvl="1"/>
            <a:r>
              <a:rPr lang="en-US" dirty="0" smtClean="0"/>
              <a:t>Use Python </a:t>
            </a:r>
            <a:r>
              <a:rPr lang="en-US" b="1" dirty="0" err="1">
                <a:solidFill>
                  <a:srgbClr val="4F81BD"/>
                </a:solidFill>
              </a:rPr>
              <a:t>modulefinder</a:t>
            </a:r>
            <a:r>
              <a:rPr lang="en-US" dirty="0" smtClean="0"/>
              <a:t> library to capture the transitive closure of all module dependencies</a:t>
            </a:r>
          </a:p>
          <a:p>
            <a:r>
              <a:rPr lang="en-US" dirty="0" err="1" smtClean="0"/>
              <a:t>noWorkflow</a:t>
            </a:r>
            <a:r>
              <a:rPr lang="en-US" dirty="0" smtClean="0"/>
              <a:t> associates this information with the </a:t>
            </a:r>
            <a:r>
              <a:rPr lang="en-US" b="1" dirty="0" smtClean="0">
                <a:solidFill>
                  <a:schemeClr val="accent1"/>
                </a:solidFill>
              </a:rPr>
              <a:t>trial id </a:t>
            </a:r>
            <a:r>
              <a:rPr lang="en-US" dirty="0"/>
              <a:t>and stores it in the </a:t>
            </a:r>
            <a:r>
              <a:rPr lang="en-US" b="1" dirty="0">
                <a:solidFill>
                  <a:srgbClr val="4F81BD"/>
                </a:solidFill>
              </a:rPr>
              <a:t>SQLite </a:t>
            </a:r>
            <a:r>
              <a:rPr lang="en-US" b="1" dirty="0" smtClean="0">
                <a:solidFill>
                  <a:srgbClr val="4F81BD"/>
                </a:solidFill>
              </a:rPr>
              <a:t>database</a:t>
            </a:r>
          </a:p>
          <a:p>
            <a:r>
              <a:rPr lang="en-US" dirty="0" smtClean="0"/>
              <a:t>Source code of the modules are stored in the </a:t>
            </a:r>
            <a:r>
              <a:rPr lang="en-US" b="1" dirty="0" smtClean="0">
                <a:solidFill>
                  <a:srgbClr val="4F81BD"/>
                </a:solidFill>
              </a:rPr>
              <a:t>content database</a:t>
            </a:r>
            <a:endParaRPr lang="en-US" b="1" dirty="0">
              <a:solidFill>
                <a:srgbClr val="4F81BD"/>
              </a:solidFill>
            </a:endParaRPr>
          </a:p>
        </p:txBody>
      </p:sp>
      <p:sp>
        <p:nvSpPr>
          <p:cNvPr id="5" name="Date Placeholder 4"/>
          <p:cNvSpPr>
            <a:spLocks noGrp="1"/>
          </p:cNvSpPr>
          <p:nvPr>
            <p:ph type="dt" sz="half" idx="10"/>
          </p:nvPr>
        </p:nvSpPr>
        <p:spPr/>
        <p:txBody>
          <a:bodyPr/>
          <a:lstStyle/>
          <a:p>
            <a:r>
              <a:rPr lang="x-none" smtClean="0"/>
              <a:t>IPAW 2014</a:t>
            </a:r>
            <a:endParaRPr lang="pt-BR" dirty="0"/>
          </a:p>
        </p:txBody>
      </p:sp>
      <p:sp>
        <p:nvSpPr>
          <p:cNvPr id="6" name="Footer Placeholder 5"/>
          <p:cNvSpPr>
            <a:spLocks noGrp="1"/>
          </p:cNvSpPr>
          <p:nvPr>
            <p:ph type="ftr" sz="quarter" idx="11"/>
          </p:nvPr>
        </p:nvSpPr>
        <p:spPr/>
        <p:txBody>
          <a:bodyPr/>
          <a:lstStyle/>
          <a:p>
            <a:r>
              <a:rPr lang="pt-BR" smtClean="0"/>
              <a:t>noWorkflow</a:t>
            </a:r>
            <a:endParaRPr lang="pt-BR" dirty="0"/>
          </a:p>
        </p:txBody>
      </p:sp>
      <p:sp>
        <p:nvSpPr>
          <p:cNvPr id="7" name="Slide Number Placeholder 6"/>
          <p:cNvSpPr>
            <a:spLocks noGrp="1"/>
          </p:cNvSpPr>
          <p:nvPr>
            <p:ph type="sldNum" sz="quarter" idx="12"/>
          </p:nvPr>
        </p:nvSpPr>
        <p:spPr/>
        <p:txBody>
          <a:bodyPr/>
          <a:lstStyle/>
          <a:p>
            <a:fld id="{0AAA623A-5D3C-471A-939B-3DC944CAB218}" type="slidenum">
              <a:rPr lang="pt-BR" smtClean="0"/>
              <a:pPr/>
              <a:t>24</a:t>
            </a:fld>
            <a:endParaRPr lang="pt-BR"/>
          </a:p>
        </p:txBody>
      </p:sp>
    </p:spTree>
    <p:extLst>
      <p:ext uri="{BB962C8B-B14F-4D97-AF65-F5344CB8AC3E}">
        <p14:creationId xmlns:p14="http://schemas.microsoft.com/office/powerpoint/2010/main" val="28593215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 Provenance</a:t>
            </a:r>
            <a:endParaRPr lang="en-US" dirty="0"/>
          </a:p>
        </p:txBody>
      </p:sp>
      <p:sp>
        <p:nvSpPr>
          <p:cNvPr id="3" name="Content Placeholder 2"/>
          <p:cNvSpPr>
            <a:spLocks noGrp="1"/>
          </p:cNvSpPr>
          <p:nvPr>
            <p:ph idx="1"/>
          </p:nvPr>
        </p:nvSpPr>
        <p:spPr/>
        <p:txBody>
          <a:bodyPr/>
          <a:lstStyle/>
          <a:p>
            <a:r>
              <a:rPr lang="en-US" dirty="0" err="1" smtClean="0"/>
              <a:t>noWorkflow</a:t>
            </a:r>
            <a:r>
              <a:rPr lang="en-US" dirty="0" smtClean="0"/>
              <a:t> captures</a:t>
            </a:r>
          </a:p>
          <a:p>
            <a:pPr lvl="1"/>
            <a:r>
              <a:rPr lang="en-US" dirty="0" smtClean="0"/>
              <a:t>Function activations</a:t>
            </a:r>
          </a:p>
          <a:p>
            <a:pPr lvl="1"/>
            <a:r>
              <a:rPr lang="en-US" dirty="0" smtClean="0"/>
              <a:t>Argument values</a:t>
            </a:r>
          </a:p>
          <a:p>
            <a:pPr lvl="1"/>
            <a:r>
              <a:rPr lang="en-US" dirty="0" smtClean="0"/>
              <a:t>Return values</a:t>
            </a:r>
          </a:p>
          <a:p>
            <a:pPr lvl="1"/>
            <a:r>
              <a:rPr lang="en-US" dirty="0" smtClean="0"/>
              <a:t>Start and Finish time for each function activation</a:t>
            </a:r>
          </a:p>
          <a:p>
            <a:pPr lvl="1"/>
            <a:r>
              <a:rPr lang="en-US" dirty="0" smtClean="0"/>
              <a:t>Content of all files manipulated during execution</a:t>
            </a:r>
          </a:p>
          <a:p>
            <a:r>
              <a:rPr lang="en-US" dirty="0" smtClean="0"/>
              <a:t>All of this is stored in the </a:t>
            </a:r>
            <a:r>
              <a:rPr lang="en-US" b="1" dirty="0" smtClean="0">
                <a:solidFill>
                  <a:srgbClr val="4F81BD"/>
                </a:solidFill>
              </a:rPr>
              <a:t>SQLite database</a:t>
            </a:r>
            <a:r>
              <a:rPr lang="en-US" dirty="0" smtClean="0"/>
              <a:t>, except for the </a:t>
            </a:r>
            <a:r>
              <a:rPr lang="en-US" b="1" dirty="0" smtClean="0">
                <a:solidFill>
                  <a:srgbClr val="4F81BD"/>
                </a:solidFill>
              </a:rPr>
              <a:t>file contents</a:t>
            </a:r>
            <a:r>
              <a:rPr lang="en-US" dirty="0" smtClean="0"/>
              <a:t>, which are stored in the </a:t>
            </a:r>
            <a:r>
              <a:rPr lang="en-US" b="1" dirty="0" smtClean="0">
                <a:solidFill>
                  <a:srgbClr val="4F81BD"/>
                </a:solidFill>
              </a:rPr>
              <a:t>content database </a:t>
            </a:r>
          </a:p>
          <a:p>
            <a:pPr marL="457200" lvl="1" indent="0">
              <a:buNone/>
            </a:pP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Tree>
    <p:extLst>
      <p:ext uri="{BB962C8B-B14F-4D97-AF65-F5344CB8AC3E}">
        <p14:creationId xmlns:p14="http://schemas.microsoft.com/office/powerpoint/2010/main" val="42698680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Provenance</a:t>
            </a:r>
          </a:p>
        </p:txBody>
      </p:sp>
      <p:sp>
        <p:nvSpPr>
          <p:cNvPr id="3" name="Content Placeholder 2"/>
          <p:cNvSpPr>
            <a:spLocks noGrp="1"/>
          </p:cNvSpPr>
          <p:nvPr>
            <p:ph idx="1"/>
          </p:nvPr>
        </p:nvSpPr>
        <p:spPr/>
        <p:txBody>
          <a:bodyPr>
            <a:normAutofit/>
          </a:bodyPr>
          <a:lstStyle/>
          <a:p>
            <a:r>
              <a:rPr lang="en-US" dirty="0" err="1" smtClean="0"/>
              <a:t>noWorkflow</a:t>
            </a:r>
            <a:r>
              <a:rPr lang="en-US" dirty="0" smtClean="0"/>
              <a:t> uses the Python </a:t>
            </a:r>
            <a:r>
              <a:rPr lang="en-US" b="1" dirty="0" smtClean="0">
                <a:solidFill>
                  <a:srgbClr val="4F81BD"/>
                </a:solidFill>
              </a:rPr>
              <a:t>profiling API </a:t>
            </a:r>
            <a:r>
              <a:rPr lang="en-US" dirty="0" smtClean="0"/>
              <a:t>to capture function activations </a:t>
            </a:r>
          </a:p>
          <a:p>
            <a:pPr lvl="1"/>
            <a:r>
              <a:rPr lang="en-US" dirty="0" smtClean="0"/>
              <a:t>It registers itself as a listener and is notified of every function activation by the profiler</a:t>
            </a:r>
          </a:p>
          <a:p>
            <a:pPr lvl="1"/>
            <a:r>
              <a:rPr lang="en-US" dirty="0" smtClean="0"/>
              <a:t>Our example has 156,086 function activations, which is a lot for the scientist to make sense of – we thus only store function activations related to </a:t>
            </a:r>
            <a:r>
              <a:rPr lang="en-US" b="1" dirty="0" smtClean="0">
                <a:solidFill>
                  <a:srgbClr val="4F81BD"/>
                </a:solidFill>
              </a:rPr>
              <a:t>user-defined </a:t>
            </a:r>
            <a:r>
              <a:rPr lang="en-US" b="1" dirty="0" smtClean="0">
                <a:solidFill>
                  <a:srgbClr val="4F81BD"/>
                </a:solidFill>
              </a:rPr>
              <a:t>functions</a:t>
            </a:r>
            <a:r>
              <a:rPr lang="en-US" dirty="0" smtClean="0"/>
              <a:t> by default (users may choose to change this </a:t>
            </a:r>
            <a:r>
              <a:rPr lang="en-US" dirty="0" smtClean="0"/>
              <a:t>when invoking </a:t>
            </a:r>
            <a:r>
              <a:rPr lang="en-US" dirty="0" err="1" smtClean="0"/>
              <a:t>noWorkflow</a:t>
            </a:r>
            <a:r>
              <a:rPr lang="en-US" dirty="0" smtClean="0"/>
              <a:t>)</a:t>
            </a:r>
            <a:endParaRPr lang="en-US" dirty="0" smtClean="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Tree>
    <p:extLst>
      <p:ext uri="{BB962C8B-B14F-4D97-AF65-F5344CB8AC3E}">
        <p14:creationId xmlns:p14="http://schemas.microsoft.com/office/powerpoint/2010/main" val="7529653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sp>
        <p:nvSpPr>
          <p:cNvPr id="9" name="Content Placeholder 9"/>
          <p:cNvSpPr txBox="1">
            <a:spLocks/>
          </p:cNvSpPr>
          <p:nvPr/>
        </p:nvSpPr>
        <p:spPr>
          <a:xfrm>
            <a:off x="395536" y="1556792"/>
            <a:ext cx="8280920" cy="3212976"/>
          </a:xfrm>
          <a:prstGeom prst="rect">
            <a:avLst/>
          </a:prstGeom>
          <a:solidFill>
            <a:schemeClr val="accent1">
              <a:lumMod val="40000"/>
              <a:lumOff val="60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def</a:t>
            </a:r>
            <a:r>
              <a:rPr lang="en-US" sz="2800" dirty="0"/>
              <a:t> </a:t>
            </a:r>
            <a:r>
              <a:rPr lang="en-US" sz="2800" dirty="0" err="1"/>
              <a:t>csv_read</a:t>
            </a:r>
            <a:r>
              <a:rPr lang="en-US" sz="2800" dirty="0"/>
              <a:t>(f):</a:t>
            </a:r>
          </a:p>
          <a:p>
            <a:pPr marL="0" indent="0">
              <a:buNone/>
            </a:pPr>
            <a:r>
              <a:rPr lang="en-US" sz="2800" dirty="0"/>
              <a:t>     reader = </a:t>
            </a:r>
            <a:r>
              <a:rPr lang="en-US" sz="2800" dirty="0" err="1"/>
              <a:t>csv.reader</a:t>
            </a:r>
            <a:r>
              <a:rPr lang="en-US" sz="2800" dirty="0"/>
              <a:t>(open(f, '</a:t>
            </a:r>
            <a:r>
              <a:rPr lang="en-US" sz="2800" dirty="0" err="1"/>
              <a:t>rU</a:t>
            </a:r>
            <a:r>
              <a:rPr lang="en-US" sz="2800" dirty="0"/>
              <a:t>'), delimiter=':')</a:t>
            </a:r>
          </a:p>
          <a:p>
            <a:pPr marL="0" indent="0">
              <a:buNone/>
            </a:pPr>
            <a:r>
              <a:rPr lang="en-US" sz="2800" dirty="0"/>
              <a:t>     data = []</a:t>
            </a:r>
          </a:p>
          <a:p>
            <a:pPr marL="0" indent="0">
              <a:buNone/>
            </a:pPr>
            <a:r>
              <a:rPr lang="en-US" sz="2800" dirty="0"/>
              <a:t>     for row in reader:</a:t>
            </a:r>
          </a:p>
          <a:p>
            <a:pPr marL="0" indent="0">
              <a:buNone/>
            </a:pPr>
            <a:r>
              <a:rPr lang="en-US" sz="2800" dirty="0"/>
              <a:t>          </a:t>
            </a:r>
            <a:r>
              <a:rPr lang="en-US" sz="2800" b="1" dirty="0" err="1"/>
              <a:t>data.append</a:t>
            </a:r>
            <a:r>
              <a:rPr lang="en-US" sz="2800" b="1" dirty="0"/>
              <a:t>(row)</a:t>
            </a:r>
          </a:p>
          <a:p>
            <a:pPr marL="0" indent="0">
              <a:buNone/>
            </a:pPr>
            <a:r>
              <a:rPr lang="en-US" sz="2800" dirty="0"/>
              <a:t>     return data</a:t>
            </a:r>
          </a:p>
        </p:txBody>
      </p:sp>
      <p:sp>
        <p:nvSpPr>
          <p:cNvPr id="7" name="TextBox 6"/>
          <p:cNvSpPr txBox="1"/>
          <p:nvPr/>
        </p:nvSpPr>
        <p:spPr>
          <a:xfrm>
            <a:off x="467544" y="5085184"/>
            <a:ext cx="8221722" cy="954107"/>
          </a:xfrm>
          <a:prstGeom prst="rect">
            <a:avLst/>
          </a:prstGeom>
          <a:noFill/>
        </p:spPr>
        <p:txBody>
          <a:bodyPr wrap="none" rtlCol="0">
            <a:spAutoFit/>
          </a:bodyPr>
          <a:lstStyle/>
          <a:p>
            <a:pPr algn="ctr"/>
            <a:r>
              <a:rPr lang="en-US" sz="2800" b="1" dirty="0">
                <a:solidFill>
                  <a:srgbClr val="4F81BD"/>
                </a:solidFill>
              </a:rPr>
              <a:t>Function activations of </a:t>
            </a:r>
            <a:r>
              <a:rPr lang="en-US" sz="2800" b="1" dirty="0" err="1">
                <a:solidFill>
                  <a:srgbClr val="4F81BD"/>
                </a:solidFill>
              </a:rPr>
              <a:t>data.append</a:t>
            </a:r>
            <a:r>
              <a:rPr lang="en-US" sz="2800" b="1" dirty="0">
                <a:solidFill>
                  <a:srgbClr val="4F81BD"/>
                </a:solidFill>
              </a:rPr>
              <a:t> are captured, but </a:t>
            </a:r>
          </a:p>
          <a:p>
            <a:pPr algn="ctr"/>
            <a:r>
              <a:rPr lang="en-US" sz="2800" b="1" dirty="0">
                <a:solidFill>
                  <a:srgbClr val="4F81BD"/>
                </a:solidFill>
              </a:rPr>
              <a:t>activations of functions called by </a:t>
            </a:r>
            <a:r>
              <a:rPr lang="en-US" sz="2800" b="1" dirty="0" err="1">
                <a:solidFill>
                  <a:srgbClr val="4F81BD"/>
                </a:solidFill>
              </a:rPr>
              <a:t>data.append</a:t>
            </a:r>
            <a:r>
              <a:rPr lang="en-US" sz="2800" b="1" dirty="0">
                <a:solidFill>
                  <a:srgbClr val="4F81BD"/>
                </a:solidFill>
              </a:rPr>
              <a:t> are </a:t>
            </a:r>
            <a:r>
              <a:rPr lang="en-US" sz="2800" b="1" dirty="0" smtClean="0">
                <a:solidFill>
                  <a:srgbClr val="4F81BD"/>
                </a:solidFill>
              </a:rPr>
              <a:t>not </a:t>
            </a:r>
            <a:endParaRPr lang="en-US" sz="2800" b="1" dirty="0">
              <a:solidFill>
                <a:srgbClr val="4F81BD"/>
              </a:solidFill>
            </a:endParaRPr>
          </a:p>
        </p:txBody>
      </p:sp>
    </p:spTree>
    <p:extLst>
      <p:ext uri="{BB962C8B-B14F-4D97-AF65-F5344CB8AC3E}">
        <p14:creationId xmlns:p14="http://schemas.microsoft.com/office/powerpoint/2010/main" val="33246647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sp>
        <p:nvSpPr>
          <p:cNvPr id="9" name="Content Placeholder 9"/>
          <p:cNvSpPr txBox="1">
            <a:spLocks/>
          </p:cNvSpPr>
          <p:nvPr/>
        </p:nvSpPr>
        <p:spPr>
          <a:xfrm>
            <a:off x="1619672" y="836712"/>
            <a:ext cx="6336704" cy="3816424"/>
          </a:xfrm>
          <a:prstGeom prst="rect">
            <a:avLst/>
          </a:prstGeom>
          <a:solidFill>
            <a:schemeClr val="accent1">
              <a:lumMod val="40000"/>
              <a:lumOff val="60000"/>
            </a:schemeClr>
          </a:solid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t>def</a:t>
            </a:r>
            <a:r>
              <a:rPr lang="en-US" sz="2800" dirty="0"/>
              <a:t> plot(data):</a:t>
            </a:r>
          </a:p>
          <a:p>
            <a:pPr marL="0" indent="0">
              <a:buNone/>
            </a:pPr>
            <a:r>
              <a:rPr lang="en-US" sz="2800" dirty="0"/>
              <a:t>     t = </a:t>
            </a:r>
            <a:r>
              <a:rPr lang="en-US" sz="2800" dirty="0" err="1"/>
              <a:t>extract_column</a:t>
            </a:r>
            <a:r>
              <a:rPr lang="en-US" sz="2800" dirty="0"/>
              <a:t>(data, 0)</a:t>
            </a:r>
          </a:p>
          <a:p>
            <a:pPr marL="0" indent="0">
              <a:buNone/>
            </a:pPr>
            <a:r>
              <a:rPr lang="en-US" sz="2800" dirty="0"/>
              <a:t>     p = </a:t>
            </a:r>
            <a:r>
              <a:rPr lang="en-US" sz="2800" dirty="0" err="1"/>
              <a:t>extract_column</a:t>
            </a:r>
            <a:r>
              <a:rPr lang="en-US" sz="2800" dirty="0"/>
              <a:t>(data, 1) </a:t>
            </a:r>
          </a:p>
          <a:p>
            <a:pPr marL="0" indent="0">
              <a:buNone/>
            </a:pPr>
            <a:r>
              <a:rPr lang="en-US" sz="2800" dirty="0"/>
              <a:t>     </a:t>
            </a:r>
            <a:r>
              <a:rPr lang="en-US" sz="2800" dirty="0" err="1"/>
              <a:t>plt.scatter</a:t>
            </a:r>
            <a:r>
              <a:rPr lang="en-US" sz="2800" dirty="0"/>
              <a:t>(t, p, marker='o')</a:t>
            </a:r>
          </a:p>
          <a:p>
            <a:pPr marL="0" indent="0">
              <a:buNone/>
            </a:pPr>
            <a:r>
              <a:rPr lang="en-US" sz="2800" dirty="0"/>
              <a:t>     </a:t>
            </a:r>
            <a:r>
              <a:rPr lang="en-US" sz="2800" dirty="0" err="1"/>
              <a:t>plt.xlabel</a:t>
            </a:r>
            <a:r>
              <a:rPr lang="en-US" sz="2800" dirty="0"/>
              <a:t>('Temperature')</a:t>
            </a:r>
          </a:p>
          <a:p>
            <a:pPr marL="0" indent="0">
              <a:buNone/>
            </a:pPr>
            <a:r>
              <a:rPr lang="en-US" sz="2800" dirty="0"/>
              <a:t>     </a:t>
            </a:r>
            <a:r>
              <a:rPr lang="en-US" sz="2800" dirty="0" err="1"/>
              <a:t>plt.ylabel</a:t>
            </a:r>
            <a:r>
              <a:rPr lang="en-US" sz="2800" dirty="0"/>
              <a:t>('Precipitation')</a:t>
            </a:r>
          </a:p>
          <a:p>
            <a:pPr marL="0" indent="0">
              <a:buNone/>
            </a:pPr>
            <a:r>
              <a:rPr lang="en-US" sz="2800" dirty="0"/>
              <a:t>     </a:t>
            </a:r>
            <a:r>
              <a:rPr lang="en-US" sz="2800" b="1" dirty="0" err="1"/>
              <a:t>plt.savefig</a:t>
            </a:r>
            <a:r>
              <a:rPr lang="en-US" sz="2800" dirty="0"/>
              <a:t>('</a:t>
            </a:r>
            <a:r>
              <a:rPr lang="en-US" sz="2800" dirty="0" err="1"/>
              <a:t>output.png</a:t>
            </a:r>
            <a:r>
              <a:rPr lang="en-US" sz="2800" dirty="0"/>
              <a:t>')</a:t>
            </a:r>
          </a:p>
        </p:txBody>
      </p:sp>
      <p:sp>
        <p:nvSpPr>
          <p:cNvPr id="2" name="TextBox 1"/>
          <p:cNvSpPr txBox="1"/>
          <p:nvPr/>
        </p:nvSpPr>
        <p:spPr>
          <a:xfrm>
            <a:off x="2844410" y="5157192"/>
            <a:ext cx="3959838" cy="523220"/>
          </a:xfrm>
          <a:prstGeom prst="rect">
            <a:avLst/>
          </a:prstGeom>
          <a:noFill/>
        </p:spPr>
        <p:txBody>
          <a:bodyPr wrap="none" rtlCol="0">
            <a:spAutoFit/>
          </a:bodyPr>
          <a:lstStyle/>
          <a:p>
            <a:r>
              <a:rPr lang="en-US" sz="2800" b="1" dirty="0" smtClean="0">
                <a:solidFill>
                  <a:srgbClr val="FF0000"/>
                </a:solidFill>
              </a:rPr>
              <a:t>Possible miss of file write</a:t>
            </a:r>
            <a:endParaRPr lang="en-US" sz="2800" b="1" dirty="0">
              <a:solidFill>
                <a:srgbClr val="FF0000"/>
              </a:solidFill>
            </a:endParaRPr>
          </a:p>
        </p:txBody>
      </p:sp>
    </p:spTree>
    <p:extLst>
      <p:ext uri="{BB962C8B-B14F-4D97-AF65-F5344CB8AC3E}">
        <p14:creationId xmlns:p14="http://schemas.microsoft.com/office/powerpoint/2010/main" val="27922942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 Provenance</a:t>
            </a:r>
            <a:endParaRPr lang="en-US" dirty="0"/>
          </a:p>
        </p:txBody>
      </p:sp>
      <p:sp>
        <p:nvSpPr>
          <p:cNvPr id="3" name="Content Placeholder 2"/>
          <p:cNvSpPr>
            <a:spLocks noGrp="1"/>
          </p:cNvSpPr>
          <p:nvPr>
            <p:ph idx="1"/>
          </p:nvPr>
        </p:nvSpPr>
        <p:spPr/>
        <p:txBody>
          <a:bodyPr/>
          <a:lstStyle/>
          <a:p>
            <a:r>
              <a:rPr lang="en-US" dirty="0" err="1" smtClean="0"/>
              <a:t>noWorkflow</a:t>
            </a:r>
            <a:r>
              <a:rPr lang="en-US" dirty="0" smtClean="0"/>
              <a:t> uses </a:t>
            </a:r>
            <a:r>
              <a:rPr lang="en-US" dirty="0"/>
              <a:t>reflection to capture </a:t>
            </a:r>
            <a:r>
              <a:rPr lang="en-US" dirty="0" smtClean="0"/>
              <a:t>file contents during execution </a:t>
            </a:r>
          </a:p>
          <a:p>
            <a:pPr lvl="1"/>
            <a:r>
              <a:rPr lang="en-US" dirty="0" smtClean="0"/>
              <a:t>It implements </a:t>
            </a:r>
            <a:r>
              <a:rPr lang="en-US" dirty="0" smtClean="0"/>
              <a:t>a</a:t>
            </a:r>
            <a:r>
              <a:rPr lang="en-US" b="1" dirty="0" smtClean="0">
                <a:solidFill>
                  <a:srgbClr val="4F81BD"/>
                </a:solidFill>
              </a:rPr>
              <a:t> new open function </a:t>
            </a:r>
            <a:r>
              <a:rPr lang="en-US" dirty="0" smtClean="0"/>
              <a:t>that </a:t>
            </a:r>
            <a:r>
              <a:rPr lang="en-US" b="1" dirty="0" smtClean="0">
                <a:solidFill>
                  <a:srgbClr val="4F81BD"/>
                </a:solidFill>
              </a:rPr>
              <a:t>overwrites</a:t>
            </a:r>
            <a:r>
              <a:rPr lang="en-US" dirty="0" smtClean="0"/>
              <a:t> the open system call</a:t>
            </a:r>
          </a:p>
          <a:p>
            <a:pPr lvl="1"/>
            <a:r>
              <a:rPr lang="en-US" dirty="0" smtClean="0"/>
              <a:t>We capture the file content </a:t>
            </a:r>
            <a:r>
              <a:rPr lang="en-US" b="1" dirty="0" smtClean="0">
                <a:solidFill>
                  <a:srgbClr val="4F81BD"/>
                </a:solidFill>
              </a:rPr>
              <a:t>before</a:t>
            </a:r>
            <a:r>
              <a:rPr lang="en-US" dirty="0" smtClean="0"/>
              <a:t> and </a:t>
            </a:r>
            <a:r>
              <a:rPr lang="en-US" b="1" dirty="0" smtClean="0">
                <a:solidFill>
                  <a:srgbClr val="4F81BD"/>
                </a:solidFill>
              </a:rPr>
              <a:t>after</a:t>
            </a:r>
            <a:r>
              <a:rPr lang="en-US" dirty="0" smtClean="0"/>
              <a:t> each activation </a:t>
            </a:r>
            <a:r>
              <a:rPr lang="en-US" b="1" dirty="0">
                <a:solidFill>
                  <a:srgbClr val="4F81BD"/>
                </a:solidFill>
              </a:rPr>
              <a:t>of the function that called open</a:t>
            </a:r>
          </a:p>
          <a:p>
            <a:pPr lvl="1"/>
            <a:r>
              <a:rPr lang="en-US" dirty="0" smtClean="0"/>
              <a:t>This allow us to know which function altered a given file</a:t>
            </a:r>
          </a:p>
          <a:p>
            <a:pPr lvl="1"/>
            <a:endParaRPr lang="en-US" dirty="0"/>
          </a:p>
          <a:p>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spTree>
    <p:extLst>
      <p:ext uri="{BB962C8B-B14F-4D97-AF65-F5344CB8AC3E}">
        <p14:creationId xmlns:p14="http://schemas.microsoft.com/office/powerpoint/2010/main" val="1807671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Experiments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67346927"/>
              </p:ext>
            </p:extLst>
          </p:nvPr>
        </p:nvGraphicFramePr>
        <p:xfrm>
          <a:off x="142844" y="1714488"/>
          <a:ext cx="8858312" cy="471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p:txBody>
          <a:bodyPr/>
          <a:lstStyle/>
          <a:p>
            <a:r>
              <a:rPr lang="pt-BR" dirty="0" err="1"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pic>
        <p:nvPicPr>
          <p:cNvPr id="8" name="Picture 7" descr="nyu.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6336" y="0"/>
            <a:ext cx="643012" cy="643012"/>
          </a:xfrm>
          <a:prstGeom prst="rect">
            <a:avLst/>
          </a:prstGeom>
        </p:spPr>
      </p:pic>
      <p:sp>
        <p:nvSpPr>
          <p:cNvPr id="10" name="Date Placeholder 9"/>
          <p:cNvSpPr>
            <a:spLocks noGrp="1"/>
          </p:cNvSpPr>
          <p:nvPr>
            <p:ph type="dt" sz="half" idx="10"/>
          </p:nvPr>
        </p:nvSpPr>
        <p:spPr/>
        <p:txBody>
          <a:bodyPr/>
          <a:lstStyle/>
          <a:p>
            <a:r>
              <a:rPr lang="x-none" smtClean="0"/>
              <a:t>IPAW 2014</a:t>
            </a:r>
            <a:endParaRPr lang="pt-BR" dirty="0"/>
          </a:p>
        </p:txBody>
      </p:sp>
    </p:spTree>
    <p:extLst>
      <p:ext uri="{BB962C8B-B14F-4D97-AF65-F5344CB8AC3E}">
        <p14:creationId xmlns:p14="http://schemas.microsoft.com/office/powerpoint/2010/main" val="39766085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5" name="Picture 4" descr="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484" y="1695181"/>
            <a:ext cx="6685033" cy="4594504"/>
          </a:xfrm>
          <a:prstGeom prst="rect">
            <a:avLst/>
          </a:prstGeom>
        </p:spPr>
      </p:pic>
      <p:sp>
        <p:nvSpPr>
          <p:cNvPr id="15" name="TextBox 14"/>
          <p:cNvSpPr txBox="1"/>
          <p:nvPr/>
        </p:nvSpPr>
        <p:spPr>
          <a:xfrm>
            <a:off x="6839853" y="6165408"/>
            <a:ext cx="1024013" cy="276999"/>
          </a:xfrm>
          <a:prstGeom prst="rect">
            <a:avLst/>
          </a:prstGeom>
          <a:noFill/>
        </p:spPr>
        <p:txBody>
          <a:bodyPr wrap="none" rtlCol="0">
            <a:spAutoFit/>
          </a:bodyPr>
          <a:lstStyle/>
          <a:p>
            <a:pPr algn="ctr"/>
            <a:r>
              <a:rPr lang="en-US" sz="1200" b="1" i="1" dirty="0" smtClean="0">
                <a:solidFill>
                  <a:srgbClr val="4F81BD"/>
                </a:solidFill>
              </a:rPr>
              <a:t>visualization</a:t>
            </a:r>
          </a:p>
        </p:txBody>
      </p:sp>
      <p:cxnSp>
        <p:nvCxnSpPr>
          <p:cNvPr id="16" name="Straight Connector 15"/>
          <p:cNvCxnSpPr/>
          <p:nvPr/>
        </p:nvCxnSpPr>
        <p:spPr>
          <a:xfrm>
            <a:off x="6076758" y="5539127"/>
            <a:ext cx="1070518" cy="643176"/>
          </a:xfrm>
          <a:prstGeom prst="line">
            <a:avLst/>
          </a:prstGeom>
        </p:spPr>
        <p:style>
          <a:lnRef idx="2">
            <a:schemeClr val="accent5"/>
          </a:lnRef>
          <a:fillRef idx="0">
            <a:schemeClr val="accent5"/>
          </a:fillRef>
          <a:effectRef idx="1">
            <a:schemeClr val="accent5"/>
          </a:effectRef>
          <a:fontRef idx="minor">
            <a:schemeClr val="tx1"/>
          </a:fontRef>
        </p:style>
      </p:cxnSp>
      <p:sp>
        <p:nvSpPr>
          <p:cNvPr id="18" name="TextBox 17"/>
          <p:cNvSpPr txBox="1"/>
          <p:nvPr/>
        </p:nvSpPr>
        <p:spPr>
          <a:xfrm>
            <a:off x="8117365" y="5263948"/>
            <a:ext cx="638015" cy="276999"/>
          </a:xfrm>
          <a:prstGeom prst="rect">
            <a:avLst/>
          </a:prstGeom>
          <a:noFill/>
        </p:spPr>
        <p:txBody>
          <a:bodyPr wrap="none" rtlCol="0">
            <a:spAutoFit/>
          </a:bodyPr>
          <a:lstStyle/>
          <a:p>
            <a:pPr algn="ctr"/>
            <a:r>
              <a:rPr lang="en-US" sz="1200" b="1" i="1" dirty="0" smtClean="0">
                <a:solidFill>
                  <a:srgbClr val="4F81BD"/>
                </a:solidFill>
              </a:rPr>
              <a:t>Prolog</a:t>
            </a:r>
          </a:p>
        </p:txBody>
      </p:sp>
      <p:cxnSp>
        <p:nvCxnSpPr>
          <p:cNvPr id="22" name="Straight Connector 21"/>
          <p:cNvCxnSpPr/>
          <p:nvPr/>
        </p:nvCxnSpPr>
        <p:spPr>
          <a:xfrm>
            <a:off x="7504115" y="5392179"/>
            <a:ext cx="5772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7563144" y="4313967"/>
            <a:ext cx="577239" cy="322652"/>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171102" y="4146026"/>
            <a:ext cx="948121" cy="646331"/>
          </a:xfrm>
          <a:prstGeom prst="rect">
            <a:avLst/>
          </a:prstGeom>
          <a:noFill/>
          <a:ln>
            <a:noFill/>
          </a:ln>
        </p:spPr>
        <p:txBody>
          <a:bodyPr wrap="none" rtlCol="0">
            <a:spAutoFit/>
          </a:bodyPr>
          <a:lstStyle/>
          <a:p>
            <a:pPr algn="ctr"/>
            <a:r>
              <a:rPr lang="en-US" sz="1200" b="1" i="1" dirty="0">
                <a:solidFill>
                  <a:srgbClr val="4F81BD"/>
                </a:solidFill>
              </a:rPr>
              <a:t>c</a:t>
            </a:r>
            <a:r>
              <a:rPr lang="en-US" sz="1200" b="1" i="1" dirty="0" smtClean="0">
                <a:solidFill>
                  <a:srgbClr val="4F81BD"/>
                </a:solidFill>
              </a:rPr>
              <a:t>ontrasting</a:t>
            </a:r>
            <a:br>
              <a:rPr lang="en-US" sz="1200" b="1" i="1" dirty="0" smtClean="0">
                <a:solidFill>
                  <a:srgbClr val="4F81BD"/>
                </a:solidFill>
              </a:rPr>
            </a:br>
            <a:r>
              <a:rPr lang="en-US" sz="1200" b="1" i="1" dirty="0" smtClean="0">
                <a:solidFill>
                  <a:srgbClr val="4F81BD"/>
                </a:solidFill>
              </a:rPr>
              <a:t>different</a:t>
            </a:r>
            <a:br>
              <a:rPr lang="en-US" sz="1200" b="1" i="1" dirty="0" smtClean="0">
                <a:solidFill>
                  <a:srgbClr val="4F81BD"/>
                </a:solidFill>
              </a:rPr>
            </a:br>
            <a:r>
              <a:rPr lang="en-US" sz="1200" b="1" i="1" dirty="0" smtClean="0">
                <a:solidFill>
                  <a:srgbClr val="4F81BD"/>
                </a:solidFill>
              </a:rPr>
              <a:t>trials</a:t>
            </a:r>
          </a:p>
        </p:txBody>
      </p:sp>
      <p:sp>
        <p:nvSpPr>
          <p:cNvPr id="3" name="Date Placeholder 2"/>
          <p:cNvSpPr>
            <a:spLocks noGrp="1"/>
          </p:cNvSpPr>
          <p:nvPr>
            <p:ph type="dt" sz="half" idx="10"/>
          </p:nvPr>
        </p:nvSpPr>
        <p:spPr/>
        <p:txBody>
          <a:bodyPr/>
          <a:lstStyle/>
          <a:p>
            <a:r>
              <a:rPr lang="x-none" smtClean="0"/>
              <a:t>IPAW 2014</a:t>
            </a:r>
            <a:endParaRPr lang="pt-BR" dirty="0"/>
          </a:p>
        </p:txBody>
      </p:sp>
      <p:sp>
        <p:nvSpPr>
          <p:cNvPr id="4" name="Footer Placeholder 3"/>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sp>
        <p:nvSpPr>
          <p:cNvPr id="13" name="Rectangle 12"/>
          <p:cNvSpPr/>
          <p:nvPr/>
        </p:nvSpPr>
        <p:spPr>
          <a:xfrm>
            <a:off x="4644008" y="4049368"/>
            <a:ext cx="3240360" cy="1827904"/>
          </a:xfrm>
          <a:prstGeom prst="rect">
            <a:avLst/>
          </a:prstGeom>
          <a:noFill/>
          <a:ln w="571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5705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Graph-Based Analysis</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pic>
        <p:nvPicPr>
          <p:cNvPr id="8" name="Picture 7" descr="figGrap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7323"/>
            <a:ext cx="9144000" cy="1830604"/>
          </a:xfrm>
          <a:prstGeom prst="rect">
            <a:avLst/>
          </a:prstGeom>
        </p:spPr>
      </p:pic>
    </p:spTree>
    <p:extLst>
      <p:ext uri="{BB962C8B-B14F-4D97-AF65-F5344CB8AC3E}">
        <p14:creationId xmlns:p14="http://schemas.microsoft.com/office/powerpoint/2010/main" val="14918717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Grap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7323"/>
            <a:ext cx="9144000" cy="1830604"/>
          </a:xfrm>
          <a:prstGeom prst="rect">
            <a:avLst/>
          </a:prstGeom>
        </p:spPr>
      </p:pic>
      <p:sp>
        <p:nvSpPr>
          <p:cNvPr id="2" name="Title 1"/>
          <p:cNvSpPr>
            <a:spLocks noGrp="1"/>
          </p:cNvSpPr>
          <p:nvPr>
            <p:ph type="title"/>
          </p:nvPr>
        </p:nvSpPr>
        <p:spPr/>
        <p:txBody>
          <a:bodyPr/>
          <a:lstStyle/>
          <a:p>
            <a:r>
              <a:rPr lang="en-US" dirty="0"/>
              <a:t>Graph-Based Analysis</a:t>
            </a: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pic>
        <p:nvPicPr>
          <p:cNvPr id="11" name="Picture 10" descr="tooti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3501008"/>
            <a:ext cx="8470900" cy="1295400"/>
          </a:xfrm>
          <a:prstGeom prst="rect">
            <a:avLst/>
          </a:prstGeom>
        </p:spPr>
      </p:pic>
    </p:spTree>
    <p:extLst>
      <p:ext uri="{BB962C8B-B14F-4D97-AF65-F5344CB8AC3E}">
        <p14:creationId xmlns:p14="http://schemas.microsoft.com/office/powerpoint/2010/main" val="17083443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Diff-Based Analysis</a:t>
            </a:r>
            <a:endParaRPr lang="en-US" dirty="0"/>
          </a:p>
        </p:txBody>
      </p:sp>
      <p:sp>
        <p:nvSpPr>
          <p:cNvPr id="3" name="Content Placeholder 2"/>
          <p:cNvSpPr>
            <a:spLocks noGrp="1"/>
          </p:cNvSpPr>
          <p:nvPr>
            <p:ph idx="1"/>
          </p:nvPr>
        </p:nvSpPr>
        <p:spPr>
          <a:xfrm>
            <a:off x="142844" y="1666420"/>
            <a:ext cx="8858312" cy="4642900"/>
          </a:xfrm>
          <a:solidFill>
            <a:schemeClr val="bg1"/>
          </a:solidFill>
        </p:spPr>
        <p:txBody>
          <a:bodyPr>
            <a:noAutofit/>
          </a:bodyPr>
          <a:lstStyle/>
          <a:p>
            <a:pPr marL="0" indent="0">
              <a:buNone/>
            </a:pPr>
            <a:r>
              <a:rPr lang="en-US" sz="2800" b="1" dirty="0">
                <a:solidFill>
                  <a:srgbClr val="4F81BD"/>
                </a:solidFill>
                <a:latin typeface="Courier New"/>
                <a:cs typeface="Courier New"/>
              </a:rPr>
              <a:t>$</a:t>
            </a:r>
            <a:r>
              <a:rPr lang="en-US" sz="2800" b="1" dirty="0" smtClean="0">
                <a:solidFill>
                  <a:srgbClr val="4F81BD"/>
                </a:solidFill>
                <a:latin typeface="Courier New"/>
                <a:cs typeface="Courier New"/>
              </a:rPr>
              <a:t> now </a:t>
            </a:r>
            <a:r>
              <a:rPr lang="en-US" sz="2800" b="1" dirty="0">
                <a:solidFill>
                  <a:srgbClr val="4F81BD"/>
                </a:solidFill>
                <a:latin typeface="Courier New"/>
                <a:cs typeface="Courier New"/>
              </a:rPr>
              <a:t>diff -m -e 1 </a:t>
            </a:r>
            <a:r>
              <a:rPr lang="en-US" sz="2800" b="1" dirty="0" smtClean="0">
                <a:solidFill>
                  <a:srgbClr val="4F81BD"/>
                </a:solidFill>
                <a:latin typeface="Courier New"/>
                <a:cs typeface="Courier New"/>
              </a:rPr>
              <a:t>1002</a:t>
            </a:r>
          </a:p>
          <a:p>
            <a:pPr marL="0" indent="0">
              <a:buNone/>
            </a:pPr>
            <a:r>
              <a:rPr lang="en-US" sz="1600" b="1" dirty="0">
                <a:latin typeface="Courier New"/>
                <a:cs typeface="Courier New"/>
              </a:rPr>
              <a:t>[now] trial diff:</a:t>
            </a:r>
          </a:p>
          <a:p>
            <a:pPr marL="0" indent="0">
              <a:buNone/>
            </a:pPr>
            <a:r>
              <a:rPr lang="en-US" sz="1600" b="1" dirty="0">
                <a:latin typeface="Courier New"/>
                <a:cs typeface="Courier New"/>
              </a:rPr>
              <a:t>  start changed from 2014-03-09 00:07:10.297690 to 2014-03-12 09:48:26.382903</a:t>
            </a:r>
          </a:p>
          <a:p>
            <a:pPr marL="0" indent="0">
              <a:buNone/>
            </a:pPr>
            <a:r>
              <a:rPr lang="en-US" sz="1600" b="1" dirty="0">
                <a:latin typeface="Courier New"/>
                <a:cs typeface="Courier New"/>
              </a:rPr>
              <a:t>  finish changed from 2014-03-09 00:07:32.138009 to 2014-03-12 09:49:06.703837</a:t>
            </a:r>
          </a:p>
          <a:p>
            <a:pPr marL="0" indent="0">
              <a:buNone/>
            </a:pPr>
            <a:r>
              <a:rPr lang="en-US" sz="1600" b="1" dirty="0">
                <a:latin typeface="Courier New"/>
                <a:cs typeface="Courier New"/>
              </a:rPr>
              <a:t>  </a:t>
            </a:r>
            <a:r>
              <a:rPr lang="en-US" sz="1600" b="1" dirty="0" err="1">
                <a:latin typeface="Courier New"/>
                <a:cs typeface="Courier New"/>
              </a:rPr>
              <a:t>code_hash</a:t>
            </a:r>
            <a:r>
              <a:rPr lang="en-US" sz="1600" b="1" dirty="0">
                <a:latin typeface="Courier New"/>
                <a:cs typeface="Courier New"/>
              </a:rPr>
              <a:t> changed from ff426a46f060cc9c081329e82feca6e1ada87e80 to 3461fe48c17619faeb81a6334567a47a162c7788</a:t>
            </a:r>
          </a:p>
          <a:p>
            <a:pPr marL="0" indent="0">
              <a:buNone/>
            </a:pPr>
            <a:endParaRPr lang="en-US" sz="1600" b="1" dirty="0">
              <a:latin typeface="Courier New"/>
              <a:cs typeface="Courier New"/>
            </a:endParaRPr>
          </a:p>
          <a:p>
            <a:pPr marL="0" indent="0">
              <a:buNone/>
            </a:pPr>
            <a:r>
              <a:rPr lang="en-US" sz="1600" b="1" dirty="0">
                <a:latin typeface="Courier New"/>
                <a:cs typeface="Courier New"/>
              </a:rPr>
              <a:t>[now] 1 modules added:</a:t>
            </a:r>
          </a:p>
          <a:p>
            <a:pPr marL="0" indent="0">
              <a:buNone/>
            </a:pPr>
            <a:r>
              <a:rPr lang="en-US" sz="1600" b="1" dirty="0">
                <a:latin typeface="Courier New"/>
                <a:cs typeface="Courier New"/>
              </a:rPr>
              <a:t>  Name: simulator</a:t>
            </a:r>
          </a:p>
          <a:p>
            <a:pPr marL="0" indent="0">
              <a:buNone/>
            </a:pPr>
            <a:r>
              <a:rPr lang="en-US" sz="1600" b="1" dirty="0">
                <a:latin typeface="Courier New"/>
                <a:cs typeface="Courier New"/>
              </a:rPr>
              <a:t>  Version: None</a:t>
            </a:r>
          </a:p>
          <a:p>
            <a:pPr marL="0" indent="0">
              <a:buNone/>
            </a:pPr>
            <a:r>
              <a:rPr lang="en-US" sz="1600" b="1" dirty="0">
                <a:latin typeface="Courier New"/>
                <a:cs typeface="Courier New"/>
              </a:rPr>
              <a:t>  Path: /Users/</a:t>
            </a:r>
            <a:r>
              <a:rPr lang="en-US" sz="1600" b="1" dirty="0" err="1">
                <a:latin typeface="Courier New"/>
                <a:cs typeface="Courier New"/>
              </a:rPr>
              <a:t>vanessa</a:t>
            </a:r>
            <a:r>
              <a:rPr lang="en-US" sz="1600" b="1" dirty="0">
                <a:latin typeface="Courier New"/>
                <a:cs typeface="Courier New"/>
              </a:rPr>
              <a:t>/workspace/</a:t>
            </a:r>
            <a:r>
              <a:rPr lang="en-US" sz="1600" b="1" dirty="0" err="1">
                <a:latin typeface="Courier New"/>
                <a:cs typeface="Courier New"/>
              </a:rPr>
              <a:t>noworkflow</a:t>
            </a:r>
            <a:r>
              <a:rPr lang="en-US" sz="1600" b="1" dirty="0">
                <a:latin typeface="Courier New"/>
                <a:cs typeface="Courier New"/>
              </a:rPr>
              <a:t>/tests/weather/</a:t>
            </a:r>
            <a:r>
              <a:rPr lang="en-US" sz="1600" b="1" dirty="0" err="1">
                <a:latin typeface="Courier New"/>
                <a:cs typeface="Courier New"/>
              </a:rPr>
              <a:t>simulator.py</a:t>
            </a:r>
            <a:endParaRPr lang="en-US" sz="1600" b="1" dirty="0">
              <a:latin typeface="Courier New"/>
              <a:cs typeface="Courier New"/>
            </a:endParaRPr>
          </a:p>
          <a:p>
            <a:pPr marL="0" indent="0">
              <a:buNone/>
            </a:pPr>
            <a:r>
              <a:rPr lang="da-DK" sz="1600" b="1" dirty="0">
                <a:latin typeface="Courier New"/>
                <a:cs typeface="Courier New"/>
              </a:rPr>
              <a:t>  Code hash: </a:t>
            </a:r>
            <a:r>
              <a:rPr lang="da-DK" sz="1600" b="1" dirty="0" smtClean="0">
                <a:latin typeface="Courier New"/>
                <a:cs typeface="Courier New"/>
              </a:rPr>
              <a:t>bff078cc790fd5a9e0627bf00882d1d02d9cc6e5</a:t>
            </a:r>
            <a:endParaRPr lang="da-DK" sz="1600" b="1" dirty="0">
              <a:latin typeface="Courier New"/>
              <a:cs typeface="Courier New"/>
            </a:endParaRPr>
          </a:p>
          <a:p>
            <a:pPr marL="0" indent="0">
              <a:buNone/>
            </a:pPr>
            <a:r>
              <a:rPr lang="da-DK" sz="1600" b="1" dirty="0">
                <a:latin typeface="Courier New"/>
                <a:cs typeface="Courier New"/>
              </a:rPr>
              <a:t>[</a:t>
            </a:r>
            <a:r>
              <a:rPr lang="da-DK" sz="1600" b="1" dirty="0" err="1">
                <a:latin typeface="Courier New"/>
                <a:cs typeface="Courier New"/>
              </a:rPr>
              <a:t>now</a:t>
            </a:r>
            <a:r>
              <a:rPr lang="da-DK" sz="1600" b="1" dirty="0">
                <a:latin typeface="Courier New"/>
                <a:cs typeface="Courier New"/>
              </a:rPr>
              <a:t>] 0 </a:t>
            </a:r>
            <a:r>
              <a:rPr lang="da-DK" sz="1600" b="1" dirty="0" err="1">
                <a:latin typeface="Courier New"/>
                <a:cs typeface="Courier New"/>
              </a:rPr>
              <a:t>modules</a:t>
            </a:r>
            <a:r>
              <a:rPr lang="da-DK" sz="1600" b="1" dirty="0">
                <a:latin typeface="Courier New"/>
                <a:cs typeface="Courier New"/>
              </a:rPr>
              <a:t> removed</a:t>
            </a:r>
            <a:r>
              <a:rPr lang="da-DK" sz="1600" b="1" dirty="0" smtClean="0">
                <a:latin typeface="Courier New"/>
                <a:cs typeface="Courier New"/>
              </a:rPr>
              <a:t>:</a:t>
            </a:r>
            <a:endParaRPr lang="da-DK" sz="1600" b="1" dirty="0">
              <a:latin typeface="Courier New"/>
              <a:cs typeface="Courier New"/>
            </a:endParaRPr>
          </a:p>
          <a:p>
            <a:pPr marL="0" indent="0">
              <a:buNone/>
            </a:pPr>
            <a:r>
              <a:rPr lang="da-DK" sz="1600" b="1" dirty="0">
                <a:latin typeface="Courier New"/>
                <a:cs typeface="Courier New"/>
              </a:rPr>
              <a:t>[</a:t>
            </a:r>
            <a:r>
              <a:rPr lang="da-DK" sz="1600" b="1" dirty="0" err="1">
                <a:latin typeface="Courier New"/>
                <a:cs typeface="Courier New"/>
              </a:rPr>
              <a:t>now</a:t>
            </a:r>
            <a:r>
              <a:rPr lang="da-DK" sz="1600" b="1" dirty="0">
                <a:latin typeface="Courier New"/>
                <a:cs typeface="Courier New"/>
              </a:rPr>
              <a:t>] 0 </a:t>
            </a:r>
            <a:r>
              <a:rPr lang="da-DK" sz="1600" b="1" dirty="0" err="1">
                <a:latin typeface="Courier New"/>
                <a:cs typeface="Courier New"/>
              </a:rPr>
              <a:t>modules</a:t>
            </a:r>
            <a:r>
              <a:rPr lang="da-DK" sz="1600" b="1" dirty="0">
                <a:latin typeface="Courier New"/>
                <a:cs typeface="Courier New"/>
              </a:rPr>
              <a:t> </a:t>
            </a:r>
            <a:r>
              <a:rPr lang="da-DK" sz="1600" b="1" dirty="0" err="1">
                <a:latin typeface="Courier New"/>
                <a:cs typeface="Courier New"/>
              </a:rPr>
              <a:t>replaced</a:t>
            </a:r>
            <a:r>
              <a:rPr lang="da-DK" sz="1600" b="1" dirty="0" smtClean="0">
                <a:latin typeface="Courier New"/>
                <a:cs typeface="Courier New"/>
              </a:rPr>
              <a:t>:</a:t>
            </a:r>
            <a:endParaRPr lang="da-DK" sz="1600" b="1" dirty="0">
              <a:latin typeface="Courier New"/>
              <a:cs typeface="Courier New"/>
            </a:endParaRP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Tree>
    <p:extLst>
      <p:ext uri="{BB962C8B-B14F-4D97-AF65-F5344CB8AC3E}">
        <p14:creationId xmlns:p14="http://schemas.microsoft.com/office/powerpoint/2010/main" val="32397925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Diff-Based Analysis</a:t>
            </a:r>
            <a:endParaRPr lang="en-US" dirty="0"/>
          </a:p>
        </p:txBody>
      </p:sp>
      <p:sp>
        <p:nvSpPr>
          <p:cNvPr id="3" name="Content Placeholder 2"/>
          <p:cNvSpPr>
            <a:spLocks noGrp="1"/>
          </p:cNvSpPr>
          <p:nvPr>
            <p:ph idx="1"/>
          </p:nvPr>
        </p:nvSpPr>
        <p:spPr>
          <a:xfrm>
            <a:off x="142844" y="1666420"/>
            <a:ext cx="8858312" cy="4714908"/>
          </a:xfrm>
        </p:spPr>
        <p:txBody>
          <a:bodyPr>
            <a:noAutofit/>
          </a:bodyPr>
          <a:lstStyle/>
          <a:p>
            <a:pPr marL="0" indent="0">
              <a:buNone/>
            </a:pPr>
            <a:r>
              <a:rPr lang="da-DK" sz="1600" b="1" dirty="0">
                <a:latin typeface="Courier New"/>
                <a:cs typeface="Courier New"/>
              </a:rPr>
              <a:t>[</a:t>
            </a:r>
            <a:r>
              <a:rPr lang="da-DK" sz="1600" b="1" dirty="0" err="1">
                <a:latin typeface="Courier New"/>
                <a:cs typeface="Courier New"/>
              </a:rPr>
              <a:t>now</a:t>
            </a:r>
            <a:r>
              <a:rPr lang="da-DK" sz="1600" b="1" dirty="0">
                <a:latin typeface="Courier New"/>
                <a:cs typeface="Courier New"/>
              </a:rPr>
              <a:t>] 1 </a:t>
            </a:r>
            <a:r>
              <a:rPr lang="da-DK" sz="1600" b="1" dirty="0" err="1">
                <a:latin typeface="Courier New"/>
                <a:cs typeface="Courier New"/>
              </a:rPr>
              <a:t>environment</a:t>
            </a:r>
            <a:r>
              <a:rPr lang="da-DK" sz="1600" b="1" dirty="0">
                <a:latin typeface="Courier New"/>
                <a:cs typeface="Courier New"/>
              </a:rPr>
              <a:t> </a:t>
            </a:r>
            <a:r>
              <a:rPr lang="da-DK" sz="1600" b="1" dirty="0" err="1">
                <a:latin typeface="Courier New"/>
                <a:cs typeface="Courier New"/>
              </a:rPr>
              <a:t>attributes</a:t>
            </a:r>
            <a:r>
              <a:rPr lang="da-DK" sz="1600" b="1" dirty="0">
                <a:latin typeface="Courier New"/>
                <a:cs typeface="Courier New"/>
              </a:rPr>
              <a:t> </a:t>
            </a:r>
            <a:r>
              <a:rPr lang="da-DK" sz="1600" b="1" dirty="0" err="1">
                <a:latin typeface="Courier New"/>
                <a:cs typeface="Courier New"/>
              </a:rPr>
              <a:t>added</a:t>
            </a:r>
            <a:r>
              <a:rPr lang="da-DK" sz="1600" b="1" dirty="0">
                <a:latin typeface="Courier New"/>
                <a:cs typeface="Courier New"/>
              </a:rPr>
              <a:t>:</a:t>
            </a:r>
          </a:p>
          <a:p>
            <a:pPr marL="0" indent="0">
              <a:buNone/>
            </a:pPr>
            <a:r>
              <a:rPr lang="da-DK" sz="1600" b="1" dirty="0">
                <a:latin typeface="Courier New"/>
                <a:cs typeface="Courier New"/>
              </a:rPr>
              <a:t>  OLDPWD: /Users/</a:t>
            </a:r>
            <a:r>
              <a:rPr lang="da-DK" sz="1600" b="1" dirty="0" err="1">
                <a:latin typeface="Courier New"/>
                <a:cs typeface="Courier New"/>
              </a:rPr>
              <a:t>vanessa</a:t>
            </a:r>
            <a:r>
              <a:rPr lang="da-DK" sz="1600" b="1" dirty="0">
                <a:latin typeface="Courier New"/>
                <a:cs typeface="Courier New"/>
              </a:rPr>
              <a:t>/</a:t>
            </a:r>
            <a:r>
              <a:rPr lang="da-DK" sz="1600" b="1" dirty="0" err="1">
                <a:latin typeface="Courier New"/>
                <a:cs typeface="Courier New"/>
              </a:rPr>
              <a:t>workspace</a:t>
            </a:r>
            <a:r>
              <a:rPr lang="da-DK" sz="1600" b="1" dirty="0">
                <a:latin typeface="Courier New"/>
                <a:cs typeface="Courier New"/>
              </a:rPr>
              <a:t>/</a:t>
            </a:r>
            <a:r>
              <a:rPr lang="da-DK" sz="1600" b="1" dirty="0" err="1">
                <a:latin typeface="Courier New"/>
                <a:cs typeface="Courier New"/>
              </a:rPr>
              <a:t>noworkflow</a:t>
            </a:r>
            <a:r>
              <a:rPr lang="da-DK" sz="1600" b="1" dirty="0">
                <a:latin typeface="Courier New"/>
                <a:cs typeface="Courier New"/>
              </a:rPr>
              <a:t>/tests</a:t>
            </a:r>
          </a:p>
          <a:p>
            <a:pPr marL="0" indent="0">
              <a:buNone/>
            </a:pPr>
            <a:endParaRPr lang="da-DK" sz="1600" b="1" dirty="0">
              <a:latin typeface="Courier New"/>
              <a:cs typeface="Courier New"/>
            </a:endParaRPr>
          </a:p>
          <a:p>
            <a:pPr marL="0" indent="0">
              <a:buNone/>
            </a:pPr>
            <a:r>
              <a:rPr lang="da-DK" sz="1600" b="1" dirty="0">
                <a:latin typeface="Courier New"/>
                <a:cs typeface="Courier New"/>
              </a:rPr>
              <a:t>[</a:t>
            </a:r>
            <a:r>
              <a:rPr lang="da-DK" sz="1600" b="1" dirty="0" err="1">
                <a:latin typeface="Courier New"/>
                <a:cs typeface="Courier New"/>
              </a:rPr>
              <a:t>now</a:t>
            </a:r>
            <a:r>
              <a:rPr lang="da-DK" sz="1600" b="1" dirty="0">
                <a:latin typeface="Courier New"/>
                <a:cs typeface="Courier New"/>
              </a:rPr>
              <a:t>] 0 </a:t>
            </a:r>
            <a:r>
              <a:rPr lang="da-DK" sz="1600" b="1" dirty="0" err="1">
                <a:latin typeface="Courier New"/>
                <a:cs typeface="Courier New"/>
              </a:rPr>
              <a:t>environment</a:t>
            </a:r>
            <a:r>
              <a:rPr lang="da-DK" sz="1600" b="1" dirty="0">
                <a:latin typeface="Courier New"/>
                <a:cs typeface="Courier New"/>
              </a:rPr>
              <a:t> </a:t>
            </a:r>
            <a:r>
              <a:rPr lang="da-DK" sz="1600" b="1" dirty="0" err="1">
                <a:latin typeface="Courier New"/>
                <a:cs typeface="Courier New"/>
              </a:rPr>
              <a:t>attributes</a:t>
            </a:r>
            <a:r>
              <a:rPr lang="da-DK" sz="1600" b="1" dirty="0">
                <a:latin typeface="Courier New"/>
                <a:cs typeface="Courier New"/>
              </a:rPr>
              <a:t> removed:</a:t>
            </a:r>
          </a:p>
          <a:p>
            <a:pPr marL="0" indent="0">
              <a:buNone/>
            </a:pPr>
            <a:endParaRPr lang="da-DK" sz="1600" b="1" dirty="0">
              <a:latin typeface="Courier New"/>
              <a:cs typeface="Courier New"/>
            </a:endParaRPr>
          </a:p>
          <a:p>
            <a:pPr marL="0" indent="0">
              <a:buNone/>
            </a:pPr>
            <a:r>
              <a:rPr lang="da-DK" sz="1600" b="1" dirty="0">
                <a:latin typeface="Courier New"/>
                <a:cs typeface="Courier New"/>
              </a:rPr>
              <a:t>[</a:t>
            </a:r>
            <a:r>
              <a:rPr lang="da-DK" sz="1600" b="1" dirty="0" err="1">
                <a:latin typeface="Courier New"/>
                <a:cs typeface="Courier New"/>
              </a:rPr>
              <a:t>now</a:t>
            </a:r>
            <a:r>
              <a:rPr lang="da-DK" sz="1600" b="1" dirty="0">
                <a:latin typeface="Courier New"/>
                <a:cs typeface="Courier New"/>
              </a:rPr>
              <a:t>] 6 </a:t>
            </a:r>
            <a:r>
              <a:rPr lang="da-DK" sz="1600" b="1" dirty="0" err="1">
                <a:latin typeface="Courier New"/>
                <a:cs typeface="Courier New"/>
              </a:rPr>
              <a:t>environment</a:t>
            </a:r>
            <a:r>
              <a:rPr lang="da-DK" sz="1600" b="1" dirty="0">
                <a:latin typeface="Courier New"/>
                <a:cs typeface="Courier New"/>
              </a:rPr>
              <a:t> </a:t>
            </a:r>
            <a:r>
              <a:rPr lang="da-DK" sz="1600" b="1" dirty="0" err="1">
                <a:latin typeface="Courier New"/>
                <a:cs typeface="Courier New"/>
              </a:rPr>
              <a:t>attributes</a:t>
            </a:r>
            <a:r>
              <a:rPr lang="da-DK" sz="1600" b="1" dirty="0">
                <a:latin typeface="Courier New"/>
                <a:cs typeface="Courier New"/>
              </a:rPr>
              <a:t> </a:t>
            </a:r>
            <a:r>
              <a:rPr lang="da-DK" sz="1600" b="1" dirty="0" err="1">
                <a:latin typeface="Courier New"/>
                <a:cs typeface="Courier New"/>
              </a:rPr>
              <a:t>replaced</a:t>
            </a:r>
            <a:r>
              <a:rPr lang="da-DK" sz="1600" b="1" dirty="0">
                <a:latin typeface="Courier New"/>
                <a:cs typeface="Courier New"/>
              </a:rPr>
              <a:t>:</a:t>
            </a: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SSH_AUTH_SOCK changed from /</a:t>
            </a:r>
            <a:r>
              <a:rPr lang="da-DK" sz="1600" b="1" dirty="0" err="1">
                <a:latin typeface="Courier New"/>
                <a:cs typeface="Courier New"/>
              </a:rPr>
              <a:t>tmp</a:t>
            </a:r>
            <a:r>
              <a:rPr lang="da-DK" sz="1600" b="1" dirty="0">
                <a:latin typeface="Courier New"/>
                <a:cs typeface="Courier New"/>
              </a:rPr>
              <a:t>/launch-we4bLA/</a:t>
            </a:r>
            <a:r>
              <a:rPr lang="da-DK" sz="1600" b="1" dirty="0" err="1">
                <a:latin typeface="Courier New"/>
                <a:cs typeface="Courier New"/>
              </a:rPr>
              <a:t>Listeners</a:t>
            </a:r>
            <a:r>
              <a:rPr lang="da-DK" sz="1600" b="1" dirty="0">
                <a:latin typeface="Courier New"/>
                <a:cs typeface="Courier New"/>
              </a:rPr>
              <a:t> to /</a:t>
            </a:r>
            <a:r>
              <a:rPr lang="da-DK" sz="1600" b="1" dirty="0" err="1">
                <a:latin typeface="Courier New"/>
                <a:cs typeface="Courier New"/>
              </a:rPr>
              <a:t>tmp</a:t>
            </a:r>
            <a:r>
              <a:rPr lang="da-DK" sz="1600" b="1" dirty="0">
                <a:latin typeface="Courier New"/>
                <a:cs typeface="Courier New"/>
              </a:rPr>
              <a:t>/</a:t>
            </a:r>
            <a:r>
              <a:rPr lang="da-DK" sz="1600" b="1" dirty="0" err="1">
                <a:latin typeface="Courier New"/>
                <a:cs typeface="Courier New"/>
              </a:rPr>
              <a:t>launch-xxMmPo</a:t>
            </a:r>
            <a:r>
              <a:rPr lang="da-DK" sz="1600" b="1" dirty="0">
                <a:latin typeface="Courier New"/>
                <a:cs typeface="Courier New"/>
              </a:rPr>
              <a:t>/</a:t>
            </a:r>
            <a:r>
              <a:rPr lang="da-DK" sz="1600" b="1" dirty="0" err="1">
                <a:latin typeface="Courier New"/>
                <a:cs typeface="Courier New"/>
              </a:rPr>
              <a:t>Listeners</a:t>
            </a:r>
            <a:endParaRPr lang="da-DK" sz="1600" b="1" dirty="0">
              <a:latin typeface="Courier New"/>
              <a:cs typeface="Courier New"/>
            </a:endParaRP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SHLVL changed from 2 to 1</a:t>
            </a: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a:t>
            </a:r>
            <a:r>
              <a:rPr lang="da-DK" sz="1600" b="1" dirty="0" err="1">
                <a:latin typeface="Courier New"/>
                <a:cs typeface="Courier New"/>
              </a:rPr>
              <a:t>Apple_PubSub_Socket_Render</a:t>
            </a:r>
            <a:r>
              <a:rPr lang="da-DK" sz="1600" b="1" dirty="0">
                <a:latin typeface="Courier New"/>
                <a:cs typeface="Courier New"/>
              </a:rPr>
              <a:t> changed from /</a:t>
            </a:r>
            <a:r>
              <a:rPr lang="da-DK" sz="1600" b="1" dirty="0" err="1">
                <a:latin typeface="Courier New"/>
                <a:cs typeface="Courier New"/>
              </a:rPr>
              <a:t>tmp</a:t>
            </a:r>
            <a:r>
              <a:rPr lang="da-DK" sz="1600" b="1" dirty="0">
                <a:latin typeface="Courier New"/>
                <a:cs typeface="Courier New"/>
              </a:rPr>
              <a:t>/launch-zaPg21/Render to /</a:t>
            </a:r>
            <a:r>
              <a:rPr lang="da-DK" sz="1600" b="1" dirty="0" err="1">
                <a:latin typeface="Courier New"/>
                <a:cs typeface="Courier New"/>
              </a:rPr>
              <a:t>tmp</a:t>
            </a:r>
            <a:r>
              <a:rPr lang="da-DK" sz="1600" b="1" dirty="0">
                <a:latin typeface="Courier New"/>
                <a:cs typeface="Courier New"/>
              </a:rPr>
              <a:t>/</a:t>
            </a:r>
            <a:r>
              <a:rPr lang="da-DK" sz="1600" b="1" dirty="0" err="1">
                <a:latin typeface="Courier New"/>
                <a:cs typeface="Courier New"/>
              </a:rPr>
              <a:t>launch-HMkucM</a:t>
            </a:r>
            <a:r>
              <a:rPr lang="da-DK" sz="1600" b="1" dirty="0">
                <a:latin typeface="Courier New"/>
                <a:cs typeface="Courier New"/>
              </a:rPr>
              <a:t>/Render</a:t>
            </a: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DISPLAY changed from /</a:t>
            </a:r>
            <a:r>
              <a:rPr lang="da-DK" sz="1600" b="1" dirty="0" err="1">
                <a:latin typeface="Courier New"/>
                <a:cs typeface="Courier New"/>
              </a:rPr>
              <a:t>tmp</a:t>
            </a:r>
            <a:r>
              <a:rPr lang="da-DK" sz="1600" b="1" dirty="0">
                <a:latin typeface="Courier New"/>
                <a:cs typeface="Courier New"/>
              </a:rPr>
              <a:t>/</a:t>
            </a:r>
            <a:r>
              <a:rPr lang="da-DK" sz="1600" b="1" dirty="0" err="1">
                <a:latin typeface="Courier New"/>
                <a:cs typeface="Courier New"/>
              </a:rPr>
              <a:t>launch-BGgFBr</a:t>
            </a:r>
            <a:r>
              <a:rPr lang="da-DK" sz="1600" b="1" dirty="0">
                <a:latin typeface="Courier New"/>
                <a:cs typeface="Courier New"/>
              </a:rPr>
              <a:t>/org.macosforge.xquartz:0 to /</a:t>
            </a:r>
            <a:r>
              <a:rPr lang="da-DK" sz="1600" b="1" dirty="0" err="1">
                <a:latin typeface="Courier New"/>
                <a:cs typeface="Courier New"/>
              </a:rPr>
              <a:t>tmp</a:t>
            </a:r>
            <a:r>
              <a:rPr lang="da-DK" sz="1600" b="1" dirty="0">
                <a:latin typeface="Courier New"/>
                <a:cs typeface="Courier New"/>
              </a:rPr>
              <a:t>/</a:t>
            </a:r>
            <a:r>
              <a:rPr lang="da-DK" sz="1600" b="1" dirty="0" err="1">
                <a:latin typeface="Courier New"/>
                <a:cs typeface="Courier New"/>
              </a:rPr>
              <a:t>launch-ZPlHHA</a:t>
            </a:r>
            <a:r>
              <a:rPr lang="da-DK" sz="1600" b="1" dirty="0">
                <a:latin typeface="Courier New"/>
                <a:cs typeface="Courier New"/>
              </a:rPr>
              <a:t>/org.macosforge.xquartz:0</a:t>
            </a: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PID changed from 11172 to 11737</a:t>
            </a:r>
          </a:p>
          <a:p>
            <a:pPr marL="0" indent="0">
              <a:buNone/>
            </a:pPr>
            <a:r>
              <a:rPr lang="da-DK" sz="1600" b="1" dirty="0">
                <a:latin typeface="Courier New"/>
                <a:cs typeface="Courier New"/>
              </a:rPr>
              <a:t>  Environment </a:t>
            </a:r>
            <a:r>
              <a:rPr lang="da-DK" sz="1600" b="1" dirty="0" err="1">
                <a:latin typeface="Courier New"/>
                <a:cs typeface="Courier New"/>
              </a:rPr>
              <a:t>attribute</a:t>
            </a:r>
            <a:r>
              <a:rPr lang="da-DK" sz="1600" b="1" dirty="0">
                <a:latin typeface="Courier New"/>
                <a:cs typeface="Courier New"/>
              </a:rPr>
              <a:t> TERM_SESSION_ID changed from 9BF314A4-4244-4BCF-B53D-115B640C794B to E0DC8582-56B5-4AB2-AD6F-EF63750A002C</a:t>
            </a:r>
            <a:endParaRPr lang="en-US" sz="1600" b="1" dirty="0">
              <a:latin typeface="Courier New"/>
              <a:cs typeface="Courier New"/>
            </a:endParaRP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Tree>
    <p:extLst>
      <p:ext uri="{BB962C8B-B14F-4D97-AF65-F5344CB8AC3E}">
        <p14:creationId xmlns:p14="http://schemas.microsoft.com/office/powerpoint/2010/main" val="17577541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Query-Based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Provenance data is exported as Prolog facts</a:t>
            </a:r>
          </a:p>
          <a:p>
            <a:pPr marL="0" indent="0">
              <a:buNone/>
            </a:pPr>
            <a:r>
              <a:rPr lang="en-US" b="1" dirty="0" smtClean="0">
                <a:solidFill>
                  <a:srgbClr val="4F81BD"/>
                </a:solidFill>
              </a:rPr>
              <a:t>$ now export</a:t>
            </a:r>
          </a:p>
          <a:p>
            <a:endParaRPr lang="en-US" dirty="0" smtClean="0"/>
          </a:p>
          <a:p>
            <a:r>
              <a:rPr lang="en-US" dirty="0" smtClean="0"/>
              <a:t>A specialist user may define queries to be used by scientists </a:t>
            </a:r>
          </a:p>
          <a:p>
            <a:r>
              <a:rPr lang="en-US" dirty="0" smtClean="0"/>
              <a:t>Predefined rules </a:t>
            </a:r>
            <a:r>
              <a:rPr lang="en-US" dirty="0" smtClean="0"/>
              <a:t>can be exported together with the facts by </a:t>
            </a:r>
            <a:r>
              <a:rPr lang="en-US" dirty="0" err="1" smtClean="0"/>
              <a:t>noWorkflow</a:t>
            </a:r>
            <a:r>
              <a:rPr lang="en-US" dirty="0" smtClean="0"/>
              <a:t> </a:t>
            </a:r>
            <a:r>
              <a:rPr lang="en-US" b="1" dirty="0">
                <a:solidFill>
                  <a:srgbClr val="4F81BD"/>
                </a:solidFill>
              </a:rPr>
              <a:t>(now export –r)</a:t>
            </a:r>
          </a:p>
          <a:p>
            <a:r>
              <a:rPr lang="en-US" dirty="0" smtClean="0"/>
              <a:t>Since we export the Prolog facts, any Prolog engine may be used</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35</a:t>
            </a:fld>
            <a:endParaRPr lang="pt-BR"/>
          </a:p>
        </p:txBody>
      </p:sp>
    </p:spTree>
    <p:extLst>
      <p:ext uri="{BB962C8B-B14F-4D97-AF65-F5344CB8AC3E}">
        <p14:creationId xmlns:p14="http://schemas.microsoft.com/office/powerpoint/2010/main" val="15663685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pPr marL="0" indent="0">
              <a:buNone/>
            </a:pPr>
            <a:r>
              <a:rPr lang="en-US" dirty="0"/>
              <a:t>1 ?- changed(File).</a:t>
            </a:r>
          </a:p>
          <a:p>
            <a:pPr marL="0" indent="0">
              <a:buNone/>
            </a:pPr>
            <a:r>
              <a:rPr lang="en-US" dirty="0"/>
              <a:t>File = '</a:t>
            </a:r>
            <a:r>
              <a:rPr lang="en-US" dirty="0" err="1"/>
              <a:t>output.png</a:t>
            </a:r>
            <a:r>
              <a:rPr lang="en-US" dirty="0"/>
              <a:t>' </a:t>
            </a:r>
          </a:p>
          <a:p>
            <a:pPr marL="0" indent="0">
              <a:buNone/>
            </a:pPr>
            <a:r>
              <a:rPr lang="en-US" dirty="0"/>
              <a:t>false. </a:t>
            </a:r>
            <a:endParaRPr lang="en-US" dirty="0" smtClean="0"/>
          </a:p>
          <a:p>
            <a:pPr marL="0" indent="0">
              <a:buNone/>
            </a:pPr>
            <a:endParaRPr lang="en-US" dirty="0" smtClean="0"/>
          </a:p>
          <a:p>
            <a:pPr marL="0" indent="0">
              <a:buNone/>
            </a:pPr>
            <a:r>
              <a:rPr lang="en-US" dirty="0"/>
              <a:t>2 ?- </a:t>
            </a:r>
            <a:r>
              <a:rPr lang="en-US" dirty="0" err="1"/>
              <a:t>access_influence</a:t>
            </a:r>
            <a:r>
              <a:rPr lang="en-US" dirty="0"/>
              <a:t>(File, '</a:t>
            </a:r>
            <a:r>
              <a:rPr lang="en-US" dirty="0" err="1"/>
              <a:t>output.png</a:t>
            </a:r>
            <a:r>
              <a:rPr lang="en-US" dirty="0"/>
              <a:t>').</a:t>
            </a:r>
          </a:p>
          <a:p>
            <a:pPr marL="0" indent="0">
              <a:buNone/>
            </a:pPr>
            <a:r>
              <a:rPr lang="en-US" dirty="0"/>
              <a:t>File = 'data1.dat' </a:t>
            </a:r>
          </a:p>
          <a:p>
            <a:pPr marL="0" indent="0">
              <a:buNone/>
            </a:pPr>
            <a:r>
              <a:rPr lang="en-US" dirty="0"/>
              <a:t>File = 'data2.dat' </a:t>
            </a:r>
          </a:p>
          <a:p>
            <a:pPr marL="0" indent="0">
              <a:buNone/>
            </a:pPr>
            <a:r>
              <a:rPr lang="en-US" dirty="0"/>
              <a:t>false.</a:t>
            </a:r>
          </a:p>
          <a:p>
            <a:pPr marL="0"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spTree>
    <p:extLst>
      <p:ext uri="{BB962C8B-B14F-4D97-AF65-F5344CB8AC3E}">
        <p14:creationId xmlns:p14="http://schemas.microsoft.com/office/powerpoint/2010/main" val="53364909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Experimental analysis</a:t>
            </a:r>
            <a:endParaRPr lang="en-US" dirty="0"/>
          </a:p>
        </p:txBody>
      </p:sp>
      <p:sp>
        <p:nvSpPr>
          <p:cNvPr id="3" name="Content Placeholder 2"/>
          <p:cNvSpPr>
            <a:spLocks noGrp="1"/>
          </p:cNvSpPr>
          <p:nvPr>
            <p:ph idx="1"/>
          </p:nvPr>
        </p:nvSpPr>
        <p:spPr/>
        <p:txBody>
          <a:bodyPr/>
          <a:lstStyle/>
          <a:p>
            <a:r>
              <a:rPr lang="en-US" dirty="0" err="1" smtClean="0"/>
              <a:t>noWorkflow</a:t>
            </a:r>
            <a:r>
              <a:rPr lang="en-US" dirty="0" smtClean="0"/>
              <a:t> introduces some overhead during execution</a:t>
            </a:r>
          </a:p>
          <a:p>
            <a:pPr lvl="1"/>
            <a:r>
              <a:rPr lang="en-US" dirty="0" smtClean="0"/>
              <a:t>Finding module dependencies is time consuming</a:t>
            </a:r>
          </a:p>
          <a:p>
            <a:pPr lvl="1"/>
            <a:r>
              <a:rPr lang="en-US" dirty="0" smtClean="0"/>
              <a:t>To solve this, we allow the scientist to skip capturing module dependencies</a:t>
            </a:r>
          </a:p>
          <a:p>
            <a:pPr lvl="1"/>
            <a:r>
              <a:rPr lang="en-US" dirty="0" smtClean="0"/>
              <a:t>More experiments are needed to analyze run-time and storage overhead</a:t>
            </a: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spTree>
    <p:extLst>
      <p:ext uri="{BB962C8B-B14F-4D97-AF65-F5344CB8AC3E}">
        <p14:creationId xmlns:p14="http://schemas.microsoft.com/office/powerpoint/2010/main" val="11571768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normAutofit lnSpcReduction="10000"/>
          </a:bodyPr>
          <a:lstStyle/>
          <a:p>
            <a:r>
              <a:rPr lang="en-US" dirty="0" err="1" smtClean="0"/>
              <a:t>noWorkflow</a:t>
            </a:r>
            <a:r>
              <a:rPr lang="en-US" dirty="0" smtClean="0"/>
              <a:t> is completely transparent and non intrusive</a:t>
            </a:r>
          </a:p>
          <a:p>
            <a:pPr lvl="1"/>
            <a:r>
              <a:rPr lang="en-US" dirty="0" smtClean="0"/>
              <a:t>It does not require the scientist to modify her script</a:t>
            </a:r>
          </a:p>
          <a:p>
            <a:pPr lvl="1"/>
            <a:r>
              <a:rPr lang="en-US" dirty="0" smtClean="0"/>
              <a:t>It provides three different ways of analysis: diff, query and graph</a:t>
            </a:r>
          </a:p>
          <a:p>
            <a:r>
              <a:rPr lang="en-US" dirty="0" smtClean="0"/>
              <a:t>It simplifies reproducibility</a:t>
            </a:r>
          </a:p>
          <a:p>
            <a:pPr lvl="1"/>
            <a:r>
              <a:rPr lang="en-US" dirty="0" smtClean="0"/>
              <a:t>Provenance is stored in a .</a:t>
            </a:r>
            <a:r>
              <a:rPr lang="en-US" dirty="0" err="1" smtClean="0"/>
              <a:t>noworkflow</a:t>
            </a:r>
            <a:r>
              <a:rPr lang="en-US" dirty="0" smtClean="0"/>
              <a:t> directory, which may be easily shared with collaborators </a:t>
            </a:r>
          </a:p>
          <a:p>
            <a:r>
              <a:rPr lang="en-US" dirty="0" smtClean="0"/>
              <a:t>It eases the reasoning about the experimental process</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38</a:t>
            </a:fld>
            <a:endParaRPr lang="pt-BR"/>
          </a:p>
        </p:txBody>
      </p:sp>
    </p:spTree>
    <p:extLst>
      <p:ext uri="{BB962C8B-B14F-4D97-AF65-F5344CB8AC3E}">
        <p14:creationId xmlns:p14="http://schemas.microsoft.com/office/powerpoint/2010/main" val="5782469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lstStyle/>
          <a:p>
            <a:r>
              <a:rPr lang="en-US" dirty="0" smtClean="0"/>
              <a:t>Future work</a:t>
            </a:r>
          </a:p>
          <a:p>
            <a:pPr lvl="1"/>
            <a:r>
              <a:rPr lang="en-US" dirty="0" smtClean="0"/>
              <a:t>Show the script evolution over time </a:t>
            </a:r>
          </a:p>
          <a:p>
            <a:pPr lvl="1"/>
            <a:r>
              <a:rPr lang="en-US" dirty="0" smtClean="0"/>
              <a:t>Provide caching capabilities for slow-running deterministic functions</a:t>
            </a:r>
          </a:p>
          <a:p>
            <a:pPr lvl="1"/>
            <a:r>
              <a:rPr lang="en-US" dirty="0" smtClean="0"/>
              <a:t>Identify flaws in the script execution </a:t>
            </a:r>
          </a:p>
          <a:p>
            <a:pPr lvl="1"/>
            <a:r>
              <a:rPr lang="en-US" dirty="0" smtClean="0"/>
              <a:t>… </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39</a:t>
            </a:fld>
            <a:endParaRPr lang="pt-BR"/>
          </a:p>
        </p:txBody>
      </p:sp>
    </p:spTree>
    <p:extLst>
      <p:ext uri="{BB962C8B-B14F-4D97-AF65-F5344CB8AC3E}">
        <p14:creationId xmlns:p14="http://schemas.microsoft.com/office/powerpoint/2010/main" val="36501987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Workflow Systems vs. Scripts</a:t>
            </a:r>
            <a:endParaRPr lang="en-US" dirty="0"/>
          </a:p>
        </p:txBody>
      </p:sp>
      <p:sp>
        <p:nvSpPr>
          <p:cNvPr id="5" name="Content Placeholder 4"/>
          <p:cNvSpPr>
            <a:spLocks noGrp="1"/>
          </p:cNvSpPr>
          <p:nvPr>
            <p:ph idx="1"/>
          </p:nvPr>
        </p:nvSpPr>
        <p:spPr/>
        <p:txBody>
          <a:bodyPr>
            <a:normAutofit/>
          </a:bodyPr>
          <a:lstStyle/>
          <a:p>
            <a:r>
              <a:rPr lang="en-US" dirty="0" smtClean="0"/>
              <a:t>Scientists may prefer to use scripts instead of  Workflow Management Systems</a:t>
            </a:r>
          </a:p>
          <a:p>
            <a:pPr lvl="1"/>
            <a:r>
              <a:rPr lang="en-US" dirty="0" smtClean="0"/>
              <a:t>Moving to these systems requires a </a:t>
            </a:r>
            <a:r>
              <a:rPr lang="en-US" b="1" dirty="0" smtClean="0">
                <a:solidFill>
                  <a:schemeClr val="accent1"/>
                </a:solidFill>
              </a:rPr>
              <a:t>steep learning curve</a:t>
            </a:r>
          </a:p>
          <a:p>
            <a:pPr lvl="1"/>
            <a:r>
              <a:rPr lang="en-US" dirty="0" smtClean="0"/>
              <a:t>Wrapping scripts and libraries may be </a:t>
            </a:r>
            <a:r>
              <a:rPr lang="en-US" b="1" dirty="0" smtClean="0">
                <a:solidFill>
                  <a:srgbClr val="4F81BD"/>
                </a:solidFill>
              </a:rPr>
              <a:t>time-</a:t>
            </a:r>
            <a:r>
              <a:rPr lang="en-US" b="1" dirty="0" smtClean="0">
                <a:solidFill>
                  <a:srgbClr val="4F81BD"/>
                </a:solidFill>
              </a:rPr>
              <a:t>consuming</a:t>
            </a:r>
            <a:endParaRPr lang="en-US" b="1" dirty="0" smtClean="0">
              <a:solidFill>
                <a:srgbClr val="4F81BD"/>
              </a:solidFill>
            </a:endParaRPr>
          </a:p>
          <a:p>
            <a:pPr lvl="1"/>
            <a:r>
              <a:rPr lang="en-US" dirty="0" smtClean="0"/>
              <a:t>It may not be possible to integrate some</a:t>
            </a:r>
            <a:r>
              <a:rPr lang="en-US" b="1" dirty="0" smtClean="0">
                <a:solidFill>
                  <a:srgbClr val="77933C"/>
                </a:solidFill>
              </a:rPr>
              <a:t> </a:t>
            </a:r>
            <a:r>
              <a:rPr lang="en-US" b="1" dirty="0" smtClean="0">
                <a:solidFill>
                  <a:srgbClr val="4F81BD"/>
                </a:solidFill>
              </a:rPr>
              <a:t>third-party code and tools</a:t>
            </a:r>
          </a:p>
        </p:txBody>
      </p:sp>
      <p:sp>
        <p:nvSpPr>
          <p:cNvPr id="6" name="Footer Placeholder 4"/>
          <p:cNvSpPr>
            <a:spLocks noGrp="1"/>
          </p:cNvSpPr>
          <p:nvPr>
            <p:ph type="ftr" sz="quarter" idx="11"/>
          </p:nvPr>
        </p:nvSpPr>
        <p:spPr>
          <a:xfrm>
            <a:off x="3124200" y="6492899"/>
            <a:ext cx="2895600" cy="365125"/>
          </a:xfrm>
        </p:spPr>
        <p:txBody>
          <a:bodyPr/>
          <a:lstStyle/>
          <a:p>
            <a:r>
              <a:rPr lang="pt-BR" dirty="0" err="1" smtClean="0"/>
              <a:t>noWorkflow</a:t>
            </a:r>
            <a:endParaRPr lang="pt-BR" dirty="0"/>
          </a:p>
        </p:txBody>
      </p:sp>
      <p:sp>
        <p:nvSpPr>
          <p:cNvPr id="2" name="Date Placeholder 1"/>
          <p:cNvSpPr>
            <a:spLocks noGrp="1"/>
          </p:cNvSpPr>
          <p:nvPr>
            <p:ph type="dt" sz="half" idx="10"/>
          </p:nvPr>
        </p:nvSpPr>
        <p:spPr/>
        <p:txBody>
          <a:bodyPr/>
          <a:lstStyle/>
          <a:p>
            <a:r>
              <a:rPr lang="x-none" smtClean="0"/>
              <a:t>IPAW 2014</a:t>
            </a:r>
            <a:endParaRPr lang="pt-BR" dirty="0"/>
          </a:p>
        </p:txBody>
      </p:sp>
      <p:sp>
        <p:nvSpPr>
          <p:cNvPr id="3" name="Slide Number Placeholder 2"/>
          <p:cNvSpPr>
            <a:spLocks noGrp="1"/>
          </p:cNvSpPr>
          <p:nvPr>
            <p:ph type="sldNum" sz="quarter" idx="12"/>
          </p:nvPr>
        </p:nvSpPr>
        <p:spPr/>
        <p:txBody>
          <a:bodyPr/>
          <a:lstStyle/>
          <a:p>
            <a:fld id="{0AAA623A-5D3C-471A-939B-3DC944CAB218}" type="slidenum">
              <a:rPr lang="pt-BR" smtClean="0"/>
              <a:pPr/>
              <a:t>4</a:t>
            </a:fld>
            <a:endParaRPr lang="pt-BR"/>
          </a:p>
        </p:txBody>
      </p:sp>
    </p:spTree>
    <p:extLst>
      <p:ext uri="{BB962C8B-B14F-4D97-AF65-F5344CB8AC3E}">
        <p14:creationId xmlns:p14="http://schemas.microsoft.com/office/powerpoint/2010/main" val="7013248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Remarks</a:t>
            </a:r>
            <a:endParaRPr lang="en-US" dirty="0"/>
          </a:p>
        </p:txBody>
      </p:sp>
      <p:sp>
        <p:nvSpPr>
          <p:cNvPr id="6" name="Content Placeholder 5"/>
          <p:cNvSpPr>
            <a:spLocks noGrp="1"/>
          </p:cNvSpPr>
          <p:nvPr>
            <p:ph idx="1"/>
          </p:nvPr>
        </p:nvSpPr>
        <p:spPr/>
        <p:txBody>
          <a:bodyPr/>
          <a:lstStyle/>
          <a:p>
            <a:r>
              <a:rPr lang="en-US" dirty="0"/>
              <a:t>Available </a:t>
            </a:r>
            <a:r>
              <a:rPr lang="en-US" dirty="0" smtClean="0"/>
              <a:t>as Open Source at </a:t>
            </a:r>
            <a:r>
              <a:rPr lang="en-US" b="1" dirty="0">
                <a:solidFill>
                  <a:srgbClr val="4F81BD"/>
                </a:solidFill>
              </a:rPr>
              <a:t>https://</a:t>
            </a:r>
            <a:r>
              <a:rPr lang="en-US" b="1" dirty="0" err="1">
                <a:solidFill>
                  <a:srgbClr val="4F81BD"/>
                </a:solidFill>
              </a:rPr>
              <a:t>github.com</a:t>
            </a:r>
            <a:r>
              <a:rPr lang="en-US" b="1" dirty="0">
                <a:solidFill>
                  <a:srgbClr val="4F81BD"/>
                </a:solidFill>
              </a:rPr>
              <a:t>/gems-</a:t>
            </a:r>
            <a:r>
              <a:rPr lang="en-US" b="1" dirty="0" err="1">
                <a:solidFill>
                  <a:srgbClr val="4F81BD"/>
                </a:solidFill>
              </a:rPr>
              <a:t>uff</a:t>
            </a:r>
            <a:r>
              <a:rPr lang="en-US" b="1" dirty="0">
                <a:solidFill>
                  <a:srgbClr val="4F81BD"/>
                </a:solidFill>
              </a:rPr>
              <a:t>/</a:t>
            </a:r>
            <a:r>
              <a:rPr lang="en-US" b="1" dirty="0" err="1" smtClean="0">
                <a:solidFill>
                  <a:srgbClr val="4F81BD"/>
                </a:solidFill>
              </a:rPr>
              <a:t>noworkflow</a:t>
            </a:r>
            <a:endParaRPr lang="en-US" b="1" dirty="0" smtClean="0">
              <a:solidFill>
                <a:srgbClr val="4F81BD"/>
              </a:solidFill>
            </a:endParaRPr>
          </a:p>
          <a:p>
            <a:r>
              <a:rPr lang="en-US" dirty="0" smtClean="0"/>
              <a:t>Want a demo? Come talk to me!</a:t>
            </a:r>
            <a:endParaRPr lang="en-US" dirty="0"/>
          </a:p>
        </p:txBody>
      </p:sp>
      <p:sp>
        <p:nvSpPr>
          <p:cNvPr id="2" name="Date Placeholder 1"/>
          <p:cNvSpPr>
            <a:spLocks noGrp="1"/>
          </p:cNvSpPr>
          <p:nvPr>
            <p:ph type="dt" sz="half" idx="10"/>
          </p:nvPr>
        </p:nvSpPr>
        <p:spPr/>
        <p:txBody>
          <a:bodyPr/>
          <a:lstStyle/>
          <a:p>
            <a:r>
              <a:rPr lang="x-none" smtClean="0"/>
              <a:t>IPAW 2014</a:t>
            </a:r>
            <a:endParaRPr lang="pt-BR" dirty="0"/>
          </a:p>
        </p:txBody>
      </p:sp>
      <p:sp>
        <p:nvSpPr>
          <p:cNvPr id="3" name="Footer Placeholder 2"/>
          <p:cNvSpPr>
            <a:spLocks noGrp="1"/>
          </p:cNvSpPr>
          <p:nvPr>
            <p:ph type="ftr" sz="quarter" idx="11"/>
          </p:nvPr>
        </p:nvSpPr>
        <p:spPr/>
        <p:txBody>
          <a:bodyPr/>
          <a:lstStyle/>
          <a:p>
            <a:r>
              <a:rPr lang="pt-BR" smtClean="0"/>
              <a:t>noWorkflow</a:t>
            </a:r>
            <a:endParaRPr lang="pt-BR"/>
          </a:p>
        </p:txBody>
      </p:sp>
      <p:sp>
        <p:nvSpPr>
          <p:cNvPr id="4" name="Slide Number Placeholder 3"/>
          <p:cNvSpPr>
            <a:spLocks noGrp="1"/>
          </p:cNvSpPr>
          <p:nvPr>
            <p:ph type="sldNum" sz="quarter" idx="12"/>
          </p:nvPr>
        </p:nvSpPr>
        <p:spPr/>
        <p:txBody>
          <a:bodyPr/>
          <a:lstStyle/>
          <a:p>
            <a:fld id="{0AAA623A-5D3C-471A-939B-3DC944CAB218}" type="slidenum">
              <a:rPr lang="pt-BR" smtClean="0"/>
              <a:pPr/>
              <a:t>40</a:t>
            </a:fld>
            <a:endParaRPr lang="pt-BR"/>
          </a:p>
        </p:txBody>
      </p:sp>
    </p:spTree>
    <p:extLst>
      <p:ext uri="{BB962C8B-B14F-4D97-AF65-F5344CB8AC3E}">
        <p14:creationId xmlns:p14="http://schemas.microsoft.com/office/powerpoint/2010/main" val="24414925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x-none" b="1" dirty="0" smtClean="0">
                <a:solidFill>
                  <a:schemeClr val="tx1"/>
                </a:solidFill>
                <a:effectLst>
                  <a:outerShdw blurRad="50800" dist="38100" algn="l" rotWithShape="0">
                    <a:prstClr val="black">
                      <a:alpha val="40000"/>
                    </a:prstClr>
                  </a:outerShdw>
                </a:effectLst>
              </a:rPr>
              <a:t>noWorkflow: Capturing and Analyzing Provenance of Scripts</a:t>
            </a:r>
            <a:endParaRPr lang="pt-BR" b="1" dirty="0">
              <a:solidFill>
                <a:schemeClr val="tx1"/>
              </a:solidFill>
              <a:effectLst>
                <a:outerShdw blurRad="50800" dist="38100" algn="l" rotWithShape="0">
                  <a:prstClr val="black">
                    <a:alpha val="40000"/>
                  </a:prstClr>
                </a:outerShdw>
              </a:effectLst>
            </a:endParaRPr>
          </a:p>
        </p:txBody>
      </p:sp>
      <p:sp>
        <p:nvSpPr>
          <p:cNvPr id="3" name="Subtitle 2"/>
          <p:cNvSpPr>
            <a:spLocks noGrp="1"/>
          </p:cNvSpPr>
          <p:nvPr>
            <p:ph type="subTitle" idx="1"/>
          </p:nvPr>
        </p:nvSpPr>
        <p:spPr>
          <a:xfrm>
            <a:off x="5652120" y="2132856"/>
            <a:ext cx="3456384" cy="2304256"/>
          </a:xfrm>
          <a:solidFill>
            <a:schemeClr val="bg1">
              <a:alpha val="60000"/>
            </a:schemeClr>
          </a:solidFill>
        </p:spPr>
        <p:txBody>
          <a:bodyPr>
            <a:normAutofit/>
          </a:bodyPr>
          <a:lstStyle/>
          <a:p>
            <a:pPr algn="r"/>
            <a:r>
              <a:rPr lang="pt-BR" sz="2400" dirty="0" smtClean="0"/>
              <a:t>Leonardo Murta </a:t>
            </a:r>
          </a:p>
          <a:p>
            <a:pPr algn="r"/>
            <a:r>
              <a:rPr lang="pt-BR" sz="2400" b="1" u="sng" dirty="0" smtClean="0"/>
              <a:t>Vanessa Braganholo </a:t>
            </a:r>
          </a:p>
          <a:p>
            <a:pPr algn="r"/>
            <a:r>
              <a:rPr lang="pt-BR" sz="2400" dirty="0" smtClean="0"/>
              <a:t>Fernando </a:t>
            </a:r>
            <a:r>
              <a:rPr lang="pt-BR" sz="2400" dirty="0" err="1" smtClean="0"/>
              <a:t>Chirigati</a:t>
            </a:r>
            <a:endParaRPr lang="pt-BR" sz="2400" dirty="0"/>
          </a:p>
          <a:p>
            <a:pPr algn="r"/>
            <a:r>
              <a:rPr lang="pt-BR" sz="2400" dirty="0" smtClean="0"/>
              <a:t>David </a:t>
            </a:r>
            <a:r>
              <a:rPr lang="pt-BR" sz="2400" dirty="0" err="1" smtClean="0"/>
              <a:t>Koop</a:t>
            </a:r>
            <a:endParaRPr lang="pt-BR" sz="2400" dirty="0"/>
          </a:p>
          <a:p>
            <a:pPr algn="r"/>
            <a:r>
              <a:rPr lang="pt-BR" sz="2400" dirty="0" smtClean="0"/>
              <a:t>Juliana Freire</a:t>
            </a:r>
          </a:p>
        </p:txBody>
      </p:sp>
      <p:pic>
        <p:nvPicPr>
          <p:cNvPr id="4" name="Picture 3" descr="nyu.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24" y="5782940"/>
            <a:ext cx="1075060" cy="1075060"/>
          </a:xfrm>
          <a:prstGeom prst="rect">
            <a:avLst/>
          </a:prstGeom>
        </p:spPr>
      </p:pic>
      <p:sp>
        <p:nvSpPr>
          <p:cNvPr id="5" name="Subtitle 2"/>
          <p:cNvSpPr txBox="1">
            <a:spLocks/>
          </p:cNvSpPr>
          <p:nvPr/>
        </p:nvSpPr>
        <p:spPr>
          <a:xfrm>
            <a:off x="2771800" y="6021288"/>
            <a:ext cx="6372200" cy="864096"/>
          </a:xfrm>
          <a:prstGeom prst="rect">
            <a:avLst/>
          </a:prstGeom>
          <a:solidFill>
            <a:schemeClr val="bg1">
              <a:alpha val="60000"/>
            </a:schemeClr>
          </a:solidFill>
          <a:ln w="38100">
            <a:noFill/>
          </a:ln>
        </p:spPr>
        <p:txBody>
          <a:bodyPr vert="horz" lIns="91440" tIns="45720" rIns="91440" bIns="45720" rtlCol="0" anchor="ctr">
            <a:normAutofit/>
          </a:bodyPr>
          <a:lstStyle>
            <a:lvl1pPr marL="342900" indent="-342900" algn="ctr"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pt-BR" sz="1800" dirty="0" smtClean="0"/>
              <a:t>Universidade Federal Fluminense, </a:t>
            </a:r>
            <a:r>
              <a:rPr lang="pt-BR" sz="1800" dirty="0" err="1" smtClean="0"/>
              <a:t>Brazil</a:t>
            </a:r>
            <a:endParaRPr lang="pt-BR" sz="1800" dirty="0" smtClean="0"/>
          </a:p>
          <a:p>
            <a:pPr algn="r"/>
            <a:r>
              <a:rPr lang="pt-BR" sz="1800" dirty="0" smtClean="0"/>
              <a:t>New York </a:t>
            </a:r>
            <a:r>
              <a:rPr lang="pt-BR" sz="1800" dirty="0" err="1" smtClean="0"/>
              <a:t>University</a:t>
            </a:r>
            <a:r>
              <a:rPr lang="pt-BR" sz="1800" dirty="0" smtClean="0"/>
              <a:t>, USA</a:t>
            </a:r>
          </a:p>
        </p:txBody>
      </p:sp>
    </p:spTree>
    <p:extLst>
      <p:ext uri="{BB962C8B-B14F-4D97-AF65-F5344CB8AC3E}">
        <p14:creationId xmlns:p14="http://schemas.microsoft.com/office/powerpoint/2010/main" val="19405668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References</a:t>
            </a:r>
            <a:endParaRPr lang="en-US" dirty="0"/>
          </a:p>
        </p:txBody>
      </p:sp>
      <p:sp>
        <p:nvSpPr>
          <p:cNvPr id="6" name="Content Placeholder 5"/>
          <p:cNvSpPr>
            <a:spLocks noGrp="1"/>
          </p:cNvSpPr>
          <p:nvPr>
            <p:ph idx="1"/>
          </p:nvPr>
        </p:nvSpPr>
        <p:spPr/>
        <p:txBody>
          <a:bodyPr>
            <a:normAutofit fontScale="55000" lnSpcReduction="20000"/>
          </a:bodyPr>
          <a:lstStyle/>
          <a:p>
            <a:r>
              <a:rPr lang="en-US" dirty="0"/>
              <a:t>[1] </a:t>
            </a:r>
            <a:r>
              <a:rPr lang="en-US" dirty="0" err="1"/>
              <a:t>Frew</a:t>
            </a:r>
            <a:r>
              <a:rPr lang="en-US" dirty="0"/>
              <a:t>, J., Metzger, D., Slaughter, P.: Automatic capture and reconstruction of computational provenance. Concurrency and Computation: Practice and Experience 20(5), 485–496 (2008)</a:t>
            </a:r>
          </a:p>
          <a:p>
            <a:r>
              <a:rPr lang="en-US" dirty="0"/>
              <a:t>[2] </a:t>
            </a:r>
            <a:r>
              <a:rPr lang="en-US" dirty="0" err="1"/>
              <a:t>Guo</a:t>
            </a:r>
            <a:r>
              <a:rPr lang="en-US" dirty="0"/>
              <a:t>, P.J., Seltzer, M.: BURRITO: Wrapping Your Lab Notebook in Computational Infrastructure. In: </a:t>
            </a:r>
            <a:r>
              <a:rPr lang="en-US" dirty="0" err="1"/>
              <a:t>TaPP</a:t>
            </a:r>
            <a:r>
              <a:rPr lang="en-US" dirty="0"/>
              <a:t>. pp. 7–7 (2012)</a:t>
            </a:r>
          </a:p>
          <a:p>
            <a:r>
              <a:rPr lang="en-US" dirty="0"/>
              <a:t>[3] </a:t>
            </a:r>
            <a:r>
              <a:rPr lang="en-US" dirty="0" err="1"/>
              <a:t>Muniswamy</a:t>
            </a:r>
            <a:r>
              <a:rPr lang="en-US" dirty="0"/>
              <a:t>-Reddy, K.K., Holland, D.A., Braun, U., Seltzer, M.: Provenance-aware storage systems. In: USENIX. pp. 4–4 (2006)</a:t>
            </a:r>
          </a:p>
          <a:p>
            <a:r>
              <a:rPr lang="en-US" dirty="0"/>
              <a:t>[4] </a:t>
            </a:r>
            <a:r>
              <a:rPr lang="en-US" dirty="0" err="1"/>
              <a:t>Bochner</a:t>
            </a:r>
            <a:r>
              <a:rPr lang="en-US" dirty="0"/>
              <a:t>, C., </a:t>
            </a:r>
            <a:r>
              <a:rPr lang="en-US" dirty="0" err="1"/>
              <a:t>Gude</a:t>
            </a:r>
            <a:r>
              <a:rPr lang="en-US" dirty="0"/>
              <a:t>, R., Schreiber, A.: A Python Library for Provenance Recording and Querying. In: IPAW. pp. 229–240 (2008)</a:t>
            </a:r>
          </a:p>
          <a:p>
            <a:r>
              <a:rPr lang="en-US" dirty="0"/>
              <a:t>[5] </a:t>
            </a:r>
            <a:r>
              <a:rPr lang="en-US" dirty="0" err="1"/>
              <a:t>Gavish</a:t>
            </a:r>
            <a:r>
              <a:rPr lang="en-US" dirty="0"/>
              <a:t>, M., </a:t>
            </a:r>
            <a:r>
              <a:rPr lang="en-US" dirty="0" err="1"/>
              <a:t>Donoho</a:t>
            </a:r>
            <a:r>
              <a:rPr lang="en-US" dirty="0"/>
              <a:t>, D.: A Universal Identifier for Computational Results. </a:t>
            </a:r>
            <a:r>
              <a:rPr lang="en-US" dirty="0" err="1"/>
              <a:t>Procedia</a:t>
            </a:r>
            <a:r>
              <a:rPr lang="en-US" dirty="0"/>
              <a:t> </a:t>
            </a:r>
            <a:r>
              <a:rPr lang="de-DE" dirty="0"/>
              <a:t>Computer Science 4, 637–647 (2011</a:t>
            </a:r>
            <a:r>
              <a:rPr lang="de-DE" dirty="0" smtClean="0"/>
              <a:t>)</a:t>
            </a:r>
          </a:p>
          <a:p>
            <a:r>
              <a:rPr lang="de-DE" dirty="0"/>
              <a:t>[6] </a:t>
            </a:r>
            <a:r>
              <a:rPr lang="en-US" dirty="0"/>
              <a:t>Davison, A.: Automated Capture of Experiment Context for Easier Reproducibility in Computational Research. Computing in Science Engineering 14(4), 48–56 (2012)</a:t>
            </a:r>
          </a:p>
          <a:p>
            <a:r>
              <a:rPr lang="en-US" dirty="0"/>
              <a:t>[7] </a:t>
            </a:r>
            <a:r>
              <a:rPr lang="en-US" dirty="0" err="1"/>
              <a:t>Huq</a:t>
            </a:r>
            <a:r>
              <a:rPr lang="en-US" dirty="0"/>
              <a:t>, M.R., </a:t>
            </a:r>
            <a:r>
              <a:rPr lang="en-US" dirty="0" err="1"/>
              <a:t>Apers</a:t>
            </a:r>
            <a:r>
              <a:rPr lang="en-US" dirty="0"/>
              <a:t>, P.M.G., </a:t>
            </a:r>
            <a:r>
              <a:rPr lang="en-US" dirty="0" err="1"/>
              <a:t>Wombacher</a:t>
            </a:r>
            <a:r>
              <a:rPr lang="en-US" dirty="0"/>
              <a:t>, A.: </a:t>
            </a:r>
            <a:r>
              <a:rPr lang="en-US" dirty="0" err="1"/>
              <a:t>ProvenanceCurious</a:t>
            </a:r>
            <a:r>
              <a:rPr lang="en-US" dirty="0"/>
              <a:t>: a tool to infer data provenance from scripts. In: EDBT. pp. 765–768 (2013)</a:t>
            </a:r>
          </a:p>
          <a:p>
            <a:r>
              <a:rPr lang="en-US" dirty="0"/>
              <a:t>[8] Tariq, D., Ali, M., </a:t>
            </a:r>
            <a:r>
              <a:rPr lang="en-US" dirty="0" err="1"/>
              <a:t>Gehani</a:t>
            </a:r>
            <a:r>
              <a:rPr lang="en-US" dirty="0"/>
              <a:t>, A.: Towards automated collection of application-level data provenance. In: </a:t>
            </a:r>
            <a:r>
              <a:rPr lang="en-US" dirty="0" err="1"/>
              <a:t>TaPP</a:t>
            </a:r>
            <a:r>
              <a:rPr lang="en-US" dirty="0"/>
              <a:t>. pp. 1–5 (2012</a:t>
            </a:r>
            <a:r>
              <a:rPr lang="en-US" dirty="0" smtClean="0"/>
              <a:t>)</a:t>
            </a:r>
            <a:endParaRPr lang="de-DE" dirty="0"/>
          </a:p>
          <a:p>
            <a:endParaRPr lang="en-US" dirty="0"/>
          </a:p>
        </p:txBody>
      </p:sp>
      <p:sp>
        <p:nvSpPr>
          <p:cNvPr id="2" name="Date Placeholder 1"/>
          <p:cNvSpPr>
            <a:spLocks noGrp="1"/>
          </p:cNvSpPr>
          <p:nvPr>
            <p:ph type="dt" sz="half" idx="10"/>
          </p:nvPr>
        </p:nvSpPr>
        <p:spPr/>
        <p:txBody>
          <a:bodyPr/>
          <a:lstStyle/>
          <a:p>
            <a:r>
              <a:rPr lang="x-none" smtClean="0"/>
              <a:t>IPAW 2014</a:t>
            </a:r>
            <a:endParaRPr lang="pt-BR" dirty="0"/>
          </a:p>
        </p:txBody>
      </p:sp>
      <p:sp>
        <p:nvSpPr>
          <p:cNvPr id="3" name="Footer Placeholder 2"/>
          <p:cNvSpPr>
            <a:spLocks noGrp="1"/>
          </p:cNvSpPr>
          <p:nvPr>
            <p:ph type="ftr" sz="quarter" idx="11"/>
          </p:nvPr>
        </p:nvSpPr>
        <p:spPr/>
        <p:txBody>
          <a:bodyPr/>
          <a:lstStyle/>
          <a:p>
            <a:r>
              <a:rPr lang="pt-BR" smtClean="0"/>
              <a:t>noWorkflow</a:t>
            </a:r>
            <a:endParaRPr lang="pt-BR"/>
          </a:p>
        </p:txBody>
      </p:sp>
      <p:sp>
        <p:nvSpPr>
          <p:cNvPr id="4" name="Slide Number Placeholder 3"/>
          <p:cNvSpPr>
            <a:spLocks noGrp="1"/>
          </p:cNvSpPr>
          <p:nvPr>
            <p:ph type="sldNum" sz="quarter" idx="12"/>
          </p:nvPr>
        </p:nvSpPr>
        <p:spPr/>
        <p:txBody>
          <a:bodyPr/>
          <a:lstStyle/>
          <a:p>
            <a:fld id="{0AAA623A-5D3C-471A-939B-3DC944CAB218}" type="slidenum">
              <a:rPr lang="pt-BR" smtClean="0"/>
              <a:pPr/>
              <a:t>42</a:t>
            </a:fld>
            <a:endParaRPr lang="pt-BR"/>
          </a:p>
        </p:txBody>
      </p:sp>
    </p:spTree>
    <p:extLst>
      <p:ext uri="{BB962C8B-B14F-4D97-AF65-F5344CB8AC3E}">
        <p14:creationId xmlns:p14="http://schemas.microsoft.com/office/powerpoint/2010/main" val="20534636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43</a:t>
            </a:fld>
            <a:endParaRPr lang="pt-BR"/>
          </a:p>
        </p:txBody>
      </p:sp>
      <p:pic>
        <p:nvPicPr>
          <p:cNvPr id="8" name="Picture 7" descr="Captura de Tela 2014-06-10 às 11.2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0"/>
            <a:ext cx="8900055" cy="6858000"/>
          </a:xfrm>
          <a:prstGeom prst="rect">
            <a:avLst/>
          </a:prstGeom>
        </p:spPr>
      </p:pic>
    </p:spTree>
    <p:extLst>
      <p:ext uri="{BB962C8B-B14F-4D97-AF65-F5344CB8AC3E}">
        <p14:creationId xmlns:p14="http://schemas.microsoft.com/office/powerpoint/2010/main" val="28836957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Challenges</a:t>
            </a:r>
            <a:endParaRPr lang="en-US" dirty="0"/>
          </a:p>
        </p:txBody>
      </p:sp>
      <p:sp>
        <p:nvSpPr>
          <p:cNvPr id="5" name="Content Placeholder 4"/>
          <p:cNvSpPr>
            <a:spLocks noGrp="1"/>
          </p:cNvSpPr>
          <p:nvPr>
            <p:ph idx="1"/>
          </p:nvPr>
        </p:nvSpPr>
        <p:spPr/>
        <p:txBody>
          <a:bodyPr>
            <a:normAutofit/>
          </a:bodyPr>
          <a:lstStyle/>
          <a:p>
            <a:r>
              <a:rPr lang="en-US" dirty="0" smtClean="0"/>
              <a:t>Provenance capture outside of a workflow management system is challenging</a:t>
            </a:r>
          </a:p>
          <a:p>
            <a:pPr lvl="1"/>
            <a:r>
              <a:rPr lang="en-US" dirty="0" smtClean="0"/>
              <a:t>There is </a:t>
            </a:r>
            <a:r>
              <a:rPr lang="en-US" b="1" dirty="0" smtClean="0">
                <a:solidFill>
                  <a:srgbClr val="4F81BD"/>
                </a:solidFill>
              </a:rPr>
              <a:t>no control over the evolution of the experiment</a:t>
            </a:r>
          </a:p>
          <a:p>
            <a:pPr lvl="1"/>
            <a:r>
              <a:rPr lang="en-US" dirty="0" smtClean="0"/>
              <a:t>Scripts can encode a </a:t>
            </a:r>
            <a:r>
              <a:rPr lang="en-US" b="1" dirty="0" smtClean="0">
                <a:solidFill>
                  <a:srgbClr val="4F81BD"/>
                </a:solidFill>
              </a:rPr>
              <a:t>control flow</a:t>
            </a:r>
          </a:p>
        </p:txBody>
      </p:sp>
      <p:sp>
        <p:nvSpPr>
          <p:cNvPr id="6" name="Footer Placeholder 4"/>
          <p:cNvSpPr>
            <a:spLocks noGrp="1"/>
          </p:cNvSpPr>
          <p:nvPr>
            <p:ph type="ftr" sz="quarter" idx="11"/>
          </p:nvPr>
        </p:nvSpPr>
        <p:spPr>
          <a:xfrm>
            <a:off x="3124200" y="6492899"/>
            <a:ext cx="2895600" cy="365125"/>
          </a:xfrm>
        </p:spPr>
        <p:txBody>
          <a:bodyPr/>
          <a:lstStyle/>
          <a:p>
            <a:r>
              <a:rPr lang="pt-BR" dirty="0" err="1" smtClean="0"/>
              <a:t>noWorkflow</a:t>
            </a:r>
            <a:endParaRPr lang="pt-BR" dirty="0"/>
          </a:p>
        </p:txBody>
      </p:sp>
      <p:sp>
        <p:nvSpPr>
          <p:cNvPr id="2" name="Date Placeholder 1"/>
          <p:cNvSpPr>
            <a:spLocks noGrp="1"/>
          </p:cNvSpPr>
          <p:nvPr>
            <p:ph type="dt" sz="half" idx="10"/>
          </p:nvPr>
        </p:nvSpPr>
        <p:spPr/>
        <p:txBody>
          <a:bodyPr/>
          <a:lstStyle/>
          <a:p>
            <a:r>
              <a:rPr lang="x-none" smtClean="0"/>
              <a:t>IPAW 2014</a:t>
            </a:r>
            <a:endParaRPr lang="pt-BR" dirty="0"/>
          </a:p>
        </p:txBody>
      </p:sp>
      <p:sp>
        <p:nvSpPr>
          <p:cNvPr id="3" name="Slide Number Placeholder 2"/>
          <p:cNvSpPr>
            <a:spLocks noGrp="1"/>
          </p:cNvSpPr>
          <p:nvPr>
            <p:ph type="sldNum" sz="quarter" idx="12"/>
          </p:nvPr>
        </p:nvSpPr>
        <p:spPr/>
        <p:txBody>
          <a:bodyPr/>
          <a:lstStyle/>
          <a:p>
            <a:fld id="{0AAA623A-5D3C-471A-939B-3DC944CAB218}" type="slidenum">
              <a:rPr lang="pt-BR" smtClean="0"/>
              <a:pPr/>
              <a:t>5</a:t>
            </a:fld>
            <a:endParaRPr lang="pt-BR"/>
          </a:p>
        </p:txBody>
      </p:sp>
    </p:spTree>
    <p:extLst>
      <p:ext uri="{BB962C8B-B14F-4D97-AF65-F5344CB8AC3E}">
        <p14:creationId xmlns:p14="http://schemas.microsoft.com/office/powerpoint/2010/main" val="1516143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pPr marL="0" indent="0" algn="ctr">
              <a:buNone/>
            </a:pPr>
            <a:r>
              <a:rPr lang="en-US" dirty="0" smtClean="0"/>
              <a:t>How to cope with these challenges while providing a </a:t>
            </a:r>
            <a:r>
              <a:rPr lang="en-US" b="1" dirty="0" smtClean="0">
                <a:solidFill>
                  <a:srgbClr val="4F81BD"/>
                </a:solidFill>
              </a:rPr>
              <a:t>transparent</a:t>
            </a:r>
            <a:r>
              <a:rPr lang="en-US" dirty="0" smtClean="0"/>
              <a:t> and </a:t>
            </a:r>
            <a:r>
              <a:rPr lang="en-US" b="1" dirty="0" smtClean="0">
                <a:solidFill>
                  <a:srgbClr val="4F81BD"/>
                </a:solidFill>
              </a:rPr>
              <a:t>non-intrusive</a:t>
            </a:r>
            <a:r>
              <a:rPr lang="en-US" dirty="0" smtClean="0">
                <a:solidFill>
                  <a:srgbClr val="4F81BD"/>
                </a:solidFill>
              </a:rPr>
              <a:t> </a:t>
            </a:r>
            <a:r>
              <a:rPr lang="en-US" dirty="0" smtClean="0"/>
              <a:t>approach to capture provenance of scripts?</a:t>
            </a:r>
            <a:endParaRPr lang="en-US" dirty="0"/>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spTree>
    <p:extLst>
      <p:ext uri="{BB962C8B-B14F-4D97-AF65-F5344CB8AC3E}">
        <p14:creationId xmlns:p14="http://schemas.microsoft.com/office/powerpoint/2010/main" val="1065230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Related 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OS-Level Tools – ES3, Burrito, and PASS [1,2,3]</a:t>
            </a:r>
          </a:p>
          <a:p>
            <a:pPr lvl="1"/>
            <a:r>
              <a:rPr lang="en-US" dirty="0" smtClean="0"/>
              <a:t>They monitor and track system calls</a:t>
            </a:r>
          </a:p>
          <a:p>
            <a:pPr lvl="1"/>
            <a:r>
              <a:rPr lang="en-US" dirty="0" smtClean="0">
                <a:solidFill>
                  <a:srgbClr val="D2533C"/>
                </a:solidFill>
              </a:rPr>
              <a:t>Provenance at the process level – it is difficult to reconcile provenance information with script definition (e.g., function calls)</a:t>
            </a:r>
          </a:p>
          <a:p>
            <a:pPr lvl="1"/>
            <a:r>
              <a:rPr lang="en-US" dirty="0" smtClean="0">
                <a:solidFill>
                  <a:srgbClr val="D2533C"/>
                </a:solidFill>
              </a:rPr>
              <a:t>Some do not support reproducibility </a:t>
            </a:r>
          </a:p>
          <a:p>
            <a:r>
              <a:rPr lang="en-US" dirty="0" smtClean="0"/>
              <a:t>Provenance API for Python [4]</a:t>
            </a:r>
          </a:p>
          <a:p>
            <a:pPr lvl="1"/>
            <a:r>
              <a:rPr lang="en-US" dirty="0" smtClean="0"/>
              <a:t>API and client library capture provenance for Python scripts</a:t>
            </a:r>
          </a:p>
          <a:p>
            <a:pPr lvl="1"/>
            <a:r>
              <a:rPr lang="en-US" dirty="0">
                <a:solidFill>
                  <a:srgbClr val="D2533C"/>
                </a:solidFill>
              </a:rPr>
              <a:t>Intrusive – it requires users to change their scripts and include specific API method calls</a:t>
            </a:r>
          </a:p>
          <a:p>
            <a:r>
              <a:rPr lang="en-US" dirty="0" smtClean="0"/>
              <a:t>Verifiable Computational Result – VCR [5]</a:t>
            </a:r>
          </a:p>
          <a:p>
            <a:pPr lvl="1"/>
            <a:r>
              <a:rPr lang="en-US" dirty="0" smtClean="0"/>
              <a:t>Results are assigned unique identifiers</a:t>
            </a:r>
          </a:p>
          <a:p>
            <a:pPr lvl="1"/>
            <a:r>
              <a:rPr lang="en-US" dirty="0" smtClean="0">
                <a:solidFill>
                  <a:srgbClr val="D2533C"/>
                </a:solidFill>
              </a:rPr>
              <a:t>Intrusive – it requires the use of a specific API</a:t>
            </a: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Tree>
    <p:extLst>
      <p:ext uri="{BB962C8B-B14F-4D97-AF65-F5344CB8AC3E}">
        <p14:creationId xmlns:p14="http://schemas.microsoft.com/office/powerpoint/2010/main" val="43252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Related 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Sumatra [6]</a:t>
            </a:r>
          </a:p>
          <a:p>
            <a:pPr lvl="1"/>
            <a:r>
              <a:rPr lang="en-US" dirty="0" smtClean="0"/>
              <a:t>It collects provenance from Python scripts and their dependencies</a:t>
            </a:r>
          </a:p>
          <a:p>
            <a:pPr lvl="1"/>
            <a:r>
              <a:rPr lang="en-US" dirty="0" smtClean="0">
                <a:solidFill>
                  <a:srgbClr val="D2533C"/>
                </a:solidFill>
              </a:rPr>
              <a:t>It assumes that the code lives in a version control system</a:t>
            </a:r>
          </a:p>
          <a:p>
            <a:r>
              <a:rPr lang="en-US" dirty="0" err="1" smtClean="0"/>
              <a:t>ProvenanceCurious</a:t>
            </a:r>
            <a:r>
              <a:rPr lang="en-US" dirty="0" smtClean="0"/>
              <a:t> [7]</a:t>
            </a:r>
          </a:p>
          <a:p>
            <a:pPr lvl="1"/>
            <a:r>
              <a:rPr lang="en-US" dirty="0" smtClean="0"/>
              <a:t>It captures provenance from Python scripts using AST analysis</a:t>
            </a:r>
          </a:p>
          <a:p>
            <a:pPr lvl="1"/>
            <a:r>
              <a:rPr lang="en-US" dirty="0" smtClean="0">
                <a:solidFill>
                  <a:srgbClr val="D2533C"/>
                </a:solidFill>
              </a:rPr>
              <a:t>Non-transparent – it requires input from users, for every operation, about data persistency</a:t>
            </a:r>
          </a:p>
          <a:p>
            <a:r>
              <a:rPr lang="en-US" dirty="0" smtClean="0"/>
              <a:t>Tariq et al. – use of LLVM compiler framework [8]</a:t>
            </a:r>
          </a:p>
          <a:p>
            <a:pPr lvl="1"/>
            <a:r>
              <a:rPr lang="en-US" dirty="0" smtClean="0"/>
              <a:t>It captures provenance at each function entry and exit</a:t>
            </a:r>
          </a:p>
          <a:p>
            <a:pPr lvl="1"/>
            <a:r>
              <a:rPr lang="en-US" dirty="0" smtClean="0">
                <a:solidFill>
                  <a:srgbClr val="D2533C"/>
                </a:solidFill>
              </a:rPr>
              <a:t>It relies on a compiler: it only captures static information</a:t>
            </a:r>
          </a:p>
          <a:p>
            <a:pPr lvl="1"/>
            <a:r>
              <a:rPr lang="en-US" dirty="0" smtClean="0">
                <a:solidFill>
                  <a:srgbClr val="D2533C"/>
                </a:solidFill>
              </a:rPr>
              <a:t>Functions are black-boxes: variables inside functions are ignored</a:t>
            </a:r>
            <a:endParaRPr lang="en-US" dirty="0">
              <a:solidFill>
                <a:srgbClr val="D2533C"/>
              </a:solidFill>
            </a:endParaRPr>
          </a:p>
        </p:txBody>
      </p:sp>
      <p:sp>
        <p:nvSpPr>
          <p:cNvPr id="5" name="Date Placeholder 4"/>
          <p:cNvSpPr>
            <a:spLocks noGrp="1"/>
          </p:cNvSpPr>
          <p:nvPr>
            <p:ph type="dt" sz="half" idx="10"/>
          </p:nvPr>
        </p:nvSpPr>
        <p:spPr/>
        <p:txBody>
          <a:bodyPr/>
          <a:lstStyle/>
          <a:p>
            <a:r>
              <a:rPr lang="x-none" smtClean="0"/>
              <a:t>IPAW 2014</a:t>
            </a:r>
            <a:endParaRPr lang="pt-BR" dirty="0"/>
          </a:p>
        </p:txBody>
      </p:sp>
      <p:sp>
        <p:nvSpPr>
          <p:cNvPr id="6" name="Footer Placeholder 5"/>
          <p:cNvSpPr>
            <a:spLocks noGrp="1"/>
          </p:cNvSpPr>
          <p:nvPr>
            <p:ph type="ftr" sz="quarter" idx="11"/>
          </p:nvPr>
        </p:nvSpPr>
        <p:spPr/>
        <p:txBody>
          <a:bodyPr/>
          <a:lstStyle/>
          <a:p>
            <a:r>
              <a:rPr lang="pt-BR" smtClean="0"/>
              <a:t>noWorkflow</a:t>
            </a:r>
            <a:endParaRPr lang="pt-BR" dirty="0"/>
          </a:p>
        </p:txBody>
      </p:sp>
      <p:sp>
        <p:nvSpPr>
          <p:cNvPr id="7" name="Slide Number Placeholder 6"/>
          <p:cNvSpPr>
            <a:spLocks noGrp="1"/>
          </p:cNvSpPr>
          <p:nvPr>
            <p:ph type="sldNum" sz="quarter" idx="12"/>
          </p:nvPr>
        </p:nvSpPr>
        <p:spPr/>
        <p:txBody>
          <a:bodyPr/>
          <a:lstStyle/>
          <a:p>
            <a:fld id="{0AAA623A-5D3C-471A-939B-3DC944CAB218}" type="slidenum">
              <a:rPr lang="pt-BR" smtClean="0"/>
              <a:pPr/>
              <a:t>8</a:t>
            </a:fld>
            <a:endParaRPr lang="pt-BR"/>
          </a:p>
        </p:txBody>
      </p:sp>
    </p:spTree>
    <p:extLst>
      <p:ext uri="{BB962C8B-B14F-4D97-AF65-F5344CB8AC3E}">
        <p14:creationId xmlns:p14="http://schemas.microsoft.com/office/powerpoint/2010/main" val="7878165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722313" y="1922909"/>
            <a:ext cx="7772400" cy="1362075"/>
          </a:xfrm>
        </p:spPr>
        <p:txBody>
          <a:bodyPr>
            <a:normAutofit fontScale="90000"/>
          </a:bodyPr>
          <a:lstStyle/>
          <a:p>
            <a:pPr algn="ctr"/>
            <a:r>
              <a:rPr lang="en-US" sz="8000" cap="none" dirty="0" err="1" smtClean="0">
                <a:solidFill>
                  <a:srgbClr val="4F81BD"/>
                </a:solidFill>
                <a:effectLst>
                  <a:outerShdw blurRad="50800" dist="38100" algn="l" rotWithShape="0">
                    <a:prstClr val="black">
                      <a:alpha val="40000"/>
                    </a:prstClr>
                  </a:outerShdw>
                </a:effectLst>
              </a:rPr>
              <a:t>noWorkflow</a:t>
            </a:r>
            <a:r>
              <a:rPr lang="en-US" sz="8000" cap="none" dirty="0" smtClean="0">
                <a:solidFill>
                  <a:srgbClr val="4F81BD"/>
                </a:solidFill>
                <a:effectLst>
                  <a:outerShdw blurRad="50800" dist="38100" algn="l" rotWithShape="0">
                    <a:prstClr val="black">
                      <a:alpha val="40000"/>
                    </a:prstClr>
                  </a:outerShdw>
                </a:effectLst>
              </a:rPr>
              <a:t> </a:t>
            </a:r>
            <a:br>
              <a:rPr lang="en-US" sz="8000" cap="none" dirty="0" smtClean="0">
                <a:solidFill>
                  <a:srgbClr val="4F81BD"/>
                </a:solidFill>
                <a:effectLst>
                  <a:outerShdw blurRad="50800" dist="38100" algn="l" rotWithShape="0">
                    <a:prstClr val="black">
                      <a:alpha val="40000"/>
                    </a:prstClr>
                  </a:outerShdw>
                </a:effectLst>
              </a:rPr>
            </a:br>
            <a:r>
              <a:rPr lang="en-US" sz="8000" cap="none" dirty="0" smtClean="0">
                <a:solidFill>
                  <a:srgbClr val="4F81BD"/>
                </a:solidFill>
                <a:effectLst>
                  <a:outerShdw blurRad="50800" dist="38100" algn="l" rotWithShape="0">
                    <a:prstClr val="black">
                      <a:alpha val="40000"/>
                    </a:prstClr>
                  </a:outerShdw>
                </a:effectLst>
              </a:rPr>
              <a:t>= </a:t>
            </a:r>
            <a:br>
              <a:rPr lang="en-US" sz="8000" cap="none" dirty="0" smtClean="0">
                <a:solidFill>
                  <a:srgbClr val="4F81BD"/>
                </a:solidFill>
                <a:effectLst>
                  <a:outerShdw blurRad="50800" dist="38100" algn="l" rotWithShape="0">
                    <a:prstClr val="black">
                      <a:alpha val="40000"/>
                    </a:prstClr>
                  </a:outerShdw>
                </a:effectLst>
              </a:rPr>
            </a:br>
            <a:r>
              <a:rPr lang="en-US" sz="8000" cap="none" dirty="0" smtClean="0">
                <a:solidFill>
                  <a:srgbClr val="4F81BD"/>
                </a:solidFill>
                <a:effectLst>
                  <a:outerShdw blurRad="50800" dist="38100" algn="l" rotWithShape="0">
                    <a:prstClr val="black">
                      <a:alpha val="40000"/>
                    </a:prstClr>
                  </a:outerShdw>
                </a:effectLst>
              </a:rPr>
              <a:t>not </a:t>
            </a:r>
            <a:r>
              <a:rPr lang="en-US" sz="8000" cap="none" dirty="0">
                <a:solidFill>
                  <a:srgbClr val="4F81BD"/>
                </a:solidFill>
                <a:effectLst>
                  <a:outerShdw blurRad="50800" dist="38100" algn="l" rotWithShape="0">
                    <a:prstClr val="black">
                      <a:alpha val="40000"/>
                    </a:prstClr>
                  </a:outerShdw>
                </a:effectLst>
              </a:rPr>
              <a:t>o</a:t>
            </a:r>
            <a:r>
              <a:rPr lang="en-US" sz="8000" cap="none" dirty="0" smtClean="0">
                <a:solidFill>
                  <a:srgbClr val="4F81BD"/>
                </a:solidFill>
                <a:effectLst>
                  <a:outerShdw blurRad="50800" dist="38100" algn="l" rotWithShape="0">
                    <a:prstClr val="black">
                      <a:alpha val="40000"/>
                    </a:prstClr>
                  </a:outerShdw>
                </a:effectLst>
              </a:rPr>
              <a:t>nly Workflow</a:t>
            </a:r>
            <a:endParaRPr lang="en-US" sz="8000" cap="none" dirty="0">
              <a:solidFill>
                <a:srgbClr val="4F81BD"/>
              </a:solidFill>
              <a:effectLst>
                <a:outerShdw blurRad="50800" dist="38100" algn="l" rotWithShape="0">
                  <a:prstClr val="black">
                    <a:alpha val="40000"/>
                  </a:prstClr>
                </a:outerShdw>
              </a:effectLst>
            </a:endParaRPr>
          </a:p>
        </p:txBody>
      </p:sp>
      <p:sp>
        <p:nvSpPr>
          <p:cNvPr id="4" name="Date Placeholder 3"/>
          <p:cNvSpPr>
            <a:spLocks noGrp="1"/>
          </p:cNvSpPr>
          <p:nvPr>
            <p:ph type="dt" sz="half" idx="10"/>
          </p:nvPr>
        </p:nvSpPr>
        <p:spPr/>
        <p:txBody>
          <a:bodyPr/>
          <a:lstStyle/>
          <a:p>
            <a:r>
              <a:rPr lang="x-none" smtClean="0"/>
              <a:t>IPAW 2014</a:t>
            </a:r>
            <a:endParaRPr lang="pt-BR" dirty="0"/>
          </a:p>
        </p:txBody>
      </p:sp>
      <p:sp>
        <p:nvSpPr>
          <p:cNvPr id="5" name="Footer Placeholder 4"/>
          <p:cNvSpPr>
            <a:spLocks noGrp="1"/>
          </p:cNvSpPr>
          <p:nvPr>
            <p:ph type="ftr" sz="quarter" idx="11"/>
          </p:nvPr>
        </p:nvSpPr>
        <p:spPr/>
        <p:txBody>
          <a:bodyPr/>
          <a:lstStyle/>
          <a:p>
            <a:r>
              <a:rPr lang="pt-BR" smtClean="0"/>
              <a:t>noWorkflow</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Tree>
    <p:extLst>
      <p:ext uri="{BB962C8B-B14F-4D97-AF65-F5344CB8AC3E}">
        <p14:creationId xmlns:p14="http://schemas.microsoft.com/office/powerpoint/2010/main" val="4268450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uff.potx</Template>
  <TotalTime>7158</TotalTime>
  <Words>3528</Words>
  <Application>Microsoft Macintosh PowerPoint</Application>
  <PresentationFormat>On-screen Show (4:3)</PresentationFormat>
  <Paragraphs>482</Paragraphs>
  <Slides>43</Slides>
  <Notes>26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uff</vt:lpstr>
      <vt:lpstr>noWorkflow: Capturing and Analyzing Provenance of Scripts</vt:lpstr>
      <vt:lpstr>Outline</vt:lpstr>
      <vt:lpstr>Scientific Experiments</vt:lpstr>
      <vt:lpstr>Workflow Systems vs. Scripts</vt:lpstr>
      <vt:lpstr>Challenges</vt:lpstr>
      <vt:lpstr>Problem</vt:lpstr>
      <vt:lpstr>Related Work</vt:lpstr>
      <vt:lpstr>Related Work</vt:lpstr>
      <vt:lpstr>noWorkflow  =  not only Workflow</vt:lpstr>
      <vt:lpstr>Provenance of Workflows</vt:lpstr>
      <vt:lpstr>PowerPoint Presentation</vt:lpstr>
      <vt:lpstr>Provenance of Scripts</vt:lpstr>
      <vt:lpstr>Granularity</vt:lpstr>
      <vt:lpstr>noWorkflow</vt:lpstr>
      <vt:lpstr>Usage</vt:lpstr>
      <vt:lpstr>Reproducibility</vt:lpstr>
      <vt:lpstr>Architecture</vt:lpstr>
      <vt:lpstr>Architecture</vt:lpstr>
      <vt:lpstr>Architecture</vt:lpstr>
      <vt:lpstr>Architecture</vt:lpstr>
      <vt:lpstr>Definition Provenance</vt:lpstr>
      <vt:lpstr>PowerPoint Presentation</vt:lpstr>
      <vt:lpstr>PowerPoint Presentation</vt:lpstr>
      <vt:lpstr>Deployment Provenance</vt:lpstr>
      <vt:lpstr>Execution Provenance</vt:lpstr>
      <vt:lpstr>Execution Provenance</vt:lpstr>
      <vt:lpstr>PowerPoint Presentation</vt:lpstr>
      <vt:lpstr>PowerPoint Presentation</vt:lpstr>
      <vt:lpstr>Execution Provenance</vt:lpstr>
      <vt:lpstr>Architecture</vt:lpstr>
      <vt:lpstr>Graph-Based Analysis</vt:lpstr>
      <vt:lpstr>Graph-Based Analysis</vt:lpstr>
      <vt:lpstr>Diff-Based Analysis</vt:lpstr>
      <vt:lpstr>Diff-Based Analysis</vt:lpstr>
      <vt:lpstr>Query-Based Analysis</vt:lpstr>
      <vt:lpstr>Examples</vt:lpstr>
      <vt:lpstr>Preliminary Experimental analysis</vt:lpstr>
      <vt:lpstr>Final Remarks</vt:lpstr>
      <vt:lpstr>Final Remarks</vt:lpstr>
      <vt:lpstr>Final Remarks</vt:lpstr>
      <vt:lpstr>noWorkflow: Capturing and Analyzing Provenance of Scripts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leomurta</dc:creator>
  <cp:lastModifiedBy>Vanessa Braganholo</cp:lastModifiedBy>
  <cp:revision>411</cp:revision>
  <dcterms:created xsi:type="dcterms:W3CDTF">2012-10-16T15:30:08Z</dcterms:created>
  <dcterms:modified xsi:type="dcterms:W3CDTF">2014-06-10T11:05:53Z</dcterms:modified>
</cp:coreProperties>
</file>